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3" r:id="rId4"/>
    <p:sldId id="259" r:id="rId5"/>
    <p:sldId id="258" r:id="rId6"/>
    <p:sldId id="262" r:id="rId7"/>
    <p:sldId id="264" r:id="rId8"/>
    <p:sldId id="260" r:id="rId9"/>
    <p:sldId id="265" r:id="rId10"/>
    <p:sldId id="266" r:id="rId1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9"/>
    <p:restoredTop sz="76677" autoAdjust="0"/>
  </p:normalViewPr>
  <p:slideViewPr>
    <p:cSldViewPr snapToGrid="0" snapToObjects="1">
      <p:cViewPr varScale="1">
        <p:scale>
          <a:sx n="89" d="100"/>
          <a:sy n="89" d="100"/>
        </p:scale>
        <p:origin x="25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A75CF-B67D-4FB7-AFB1-C87FDA217F92}" type="doc">
      <dgm:prSet loTypeId="urn:microsoft.com/office/officeart/2016/7/layout/RepeatingBendingProcessNew" loCatId="process" qsTypeId="urn:microsoft.com/office/officeart/2005/8/quickstyle/simple2" qsCatId="simple" csTypeId="urn:microsoft.com/office/officeart/2005/8/colors/accent4_1" csCatId="accent4" phldr="1"/>
      <dgm:spPr/>
      <dgm:t>
        <a:bodyPr/>
        <a:lstStyle/>
        <a:p>
          <a:endParaRPr lang="en-US"/>
        </a:p>
      </dgm:t>
    </dgm:pt>
    <dgm:pt modelId="{BE496754-7B93-4F6C-AED3-6E52C295227C}">
      <dgm:prSet/>
      <dgm:spPr/>
      <dgm:t>
        <a:bodyPr/>
        <a:lstStyle/>
        <a:p>
          <a:r>
            <a:rPr kumimoji="1" lang="en-US"/>
            <a:t>On June 22nd 2015, the “Five Presidents’ Report” of the European Commission decided to initiate a European Deposit Insurance Scheme (EDIS)</a:t>
          </a:r>
          <a:endParaRPr lang="en-US"/>
        </a:p>
      </dgm:t>
    </dgm:pt>
    <dgm:pt modelId="{FD8A0EF1-E348-4458-AC43-D35EFD07EEE1}" type="parTrans" cxnId="{7C41436E-D0D5-425D-88E4-431068B2C591}">
      <dgm:prSet/>
      <dgm:spPr/>
      <dgm:t>
        <a:bodyPr/>
        <a:lstStyle/>
        <a:p>
          <a:endParaRPr lang="en-US"/>
        </a:p>
      </dgm:t>
    </dgm:pt>
    <dgm:pt modelId="{9082B0A8-0284-4833-9BAE-51F22A2C066C}" type="sibTrans" cxnId="{7C41436E-D0D5-425D-88E4-431068B2C591}">
      <dgm:prSet/>
      <dgm:spPr/>
      <dgm:t>
        <a:bodyPr/>
        <a:lstStyle/>
        <a:p>
          <a:endParaRPr lang="en-US"/>
        </a:p>
      </dgm:t>
    </dgm:pt>
    <dgm:pt modelId="{A8417C66-1088-41B2-B819-11A43F0E3918}">
      <dgm:prSet/>
      <dgm:spPr/>
      <dgm:t>
        <a:bodyPr/>
        <a:lstStyle/>
        <a:p>
          <a:r>
            <a:rPr kumimoji="1" lang="ja-JP"/>
            <a:t>N</a:t>
          </a:r>
          <a:r>
            <a:rPr kumimoji="1" lang="en-US"/>
            <a:t>o</a:t>
          </a:r>
          <a:r>
            <a:rPr kumimoji="1" lang="ja-JP"/>
            <a:t> </a:t>
          </a:r>
          <a:r>
            <a:rPr kumimoji="1" lang="en-US"/>
            <a:t>EU-wide</a:t>
          </a:r>
          <a:r>
            <a:rPr kumimoji="1" lang="ja-JP"/>
            <a:t> </a:t>
          </a:r>
          <a:r>
            <a:rPr kumimoji="1" lang="en-US"/>
            <a:t>solution</a:t>
          </a:r>
          <a:r>
            <a:rPr kumimoji="1" lang="ja-JP"/>
            <a:t> </a:t>
          </a:r>
          <a:r>
            <a:rPr kumimoji="1" lang="en-US"/>
            <a:t>before</a:t>
          </a:r>
          <a:r>
            <a:rPr kumimoji="1" lang="ja-JP"/>
            <a:t> </a:t>
          </a:r>
          <a:r>
            <a:rPr kumimoji="1" lang="en-US"/>
            <a:t>DGS for guaranteeing European depositors when banks across the Union found themselves in trouble.</a:t>
          </a:r>
          <a:endParaRPr lang="en-US"/>
        </a:p>
      </dgm:t>
    </dgm:pt>
    <dgm:pt modelId="{160FB5E1-57F5-4B97-85AB-CD41C61A2DE0}" type="parTrans" cxnId="{E31BBB02-E1B2-481B-9567-63A1D09FD445}">
      <dgm:prSet/>
      <dgm:spPr/>
      <dgm:t>
        <a:bodyPr/>
        <a:lstStyle/>
        <a:p>
          <a:endParaRPr lang="en-US"/>
        </a:p>
      </dgm:t>
    </dgm:pt>
    <dgm:pt modelId="{11E27892-744C-49B1-A3BF-6EE7ECCCDD34}" type="sibTrans" cxnId="{E31BBB02-E1B2-481B-9567-63A1D09FD445}">
      <dgm:prSet/>
      <dgm:spPr/>
      <dgm:t>
        <a:bodyPr/>
        <a:lstStyle/>
        <a:p>
          <a:endParaRPr lang="en-US"/>
        </a:p>
      </dgm:t>
    </dgm:pt>
    <dgm:pt modelId="{6AE631F5-B4AB-438A-8B30-2512DFDA26AE}">
      <dgm:prSet/>
      <dgm:spPr/>
      <dgm:t>
        <a:bodyPr/>
        <a:lstStyle/>
        <a:p>
          <a:r>
            <a:rPr kumimoji="1" lang="en-US"/>
            <a:t>EDIS will be introduced on a step-by-step basis starting in 2017, finalizing in 2024.</a:t>
          </a:r>
          <a:endParaRPr lang="en-US"/>
        </a:p>
      </dgm:t>
    </dgm:pt>
    <dgm:pt modelId="{C4C48021-C89B-4233-9103-6045F3211800}" type="parTrans" cxnId="{7CFD59D9-F139-45C4-B1ED-DC5C33D9E353}">
      <dgm:prSet/>
      <dgm:spPr/>
      <dgm:t>
        <a:bodyPr/>
        <a:lstStyle/>
        <a:p>
          <a:endParaRPr lang="en-US"/>
        </a:p>
      </dgm:t>
    </dgm:pt>
    <dgm:pt modelId="{F9656FF2-D8A9-43D5-AB64-4200BD3815BC}" type="sibTrans" cxnId="{7CFD59D9-F139-45C4-B1ED-DC5C33D9E353}">
      <dgm:prSet/>
      <dgm:spPr/>
      <dgm:t>
        <a:bodyPr/>
        <a:lstStyle/>
        <a:p>
          <a:endParaRPr lang="en-US"/>
        </a:p>
      </dgm:t>
    </dgm:pt>
    <dgm:pt modelId="{9E951348-23E9-426F-8BA2-B14C2DCDEA9F}">
      <dgm:prSet/>
      <dgm:spPr/>
      <dgm:t>
        <a:bodyPr/>
        <a:lstStyle/>
        <a:p>
          <a:r>
            <a:rPr kumimoji="1" lang="en-US" dirty="0"/>
            <a:t>This installation of EDIS, officially proposed on the 24th of November by the European Commission, should strengthen confidence in the banking industry in Europe and take further steps in completing the European monetary union.</a:t>
          </a:r>
          <a:endParaRPr lang="en-US" dirty="0"/>
        </a:p>
      </dgm:t>
    </dgm:pt>
    <dgm:pt modelId="{FD6A7A47-5200-44AA-AD0F-5E9463019F05}" type="parTrans" cxnId="{29025D01-20D2-4931-80BF-1F1AD0826CD3}">
      <dgm:prSet/>
      <dgm:spPr/>
      <dgm:t>
        <a:bodyPr/>
        <a:lstStyle/>
        <a:p>
          <a:endParaRPr lang="en-US"/>
        </a:p>
      </dgm:t>
    </dgm:pt>
    <dgm:pt modelId="{238DDBA4-1071-4F52-9D67-6C04D2A85C03}" type="sibTrans" cxnId="{29025D01-20D2-4931-80BF-1F1AD0826CD3}">
      <dgm:prSet/>
      <dgm:spPr/>
      <dgm:t>
        <a:bodyPr/>
        <a:lstStyle/>
        <a:p>
          <a:endParaRPr lang="en-US"/>
        </a:p>
      </dgm:t>
    </dgm:pt>
    <dgm:pt modelId="{1CEC71B3-03E1-0844-92EB-34703C93D510}" type="pres">
      <dgm:prSet presAssocID="{9B9A75CF-B67D-4FB7-AFB1-C87FDA217F92}" presName="Name0" presStyleCnt="0">
        <dgm:presLayoutVars>
          <dgm:dir/>
          <dgm:resizeHandles val="exact"/>
        </dgm:presLayoutVars>
      </dgm:prSet>
      <dgm:spPr/>
      <dgm:t>
        <a:bodyPr/>
        <a:lstStyle/>
        <a:p>
          <a:endParaRPr lang="pl-PL"/>
        </a:p>
      </dgm:t>
    </dgm:pt>
    <dgm:pt modelId="{259EA8E9-4132-9A41-8279-83E18F52A355}" type="pres">
      <dgm:prSet presAssocID="{BE496754-7B93-4F6C-AED3-6E52C295227C}" presName="node" presStyleLbl="node1" presStyleIdx="0" presStyleCnt="4">
        <dgm:presLayoutVars>
          <dgm:bulletEnabled val="1"/>
        </dgm:presLayoutVars>
      </dgm:prSet>
      <dgm:spPr/>
      <dgm:t>
        <a:bodyPr/>
        <a:lstStyle/>
        <a:p>
          <a:endParaRPr lang="pl-PL"/>
        </a:p>
      </dgm:t>
    </dgm:pt>
    <dgm:pt modelId="{ED5DD5AB-4020-6449-8AF0-5610B6D3C241}" type="pres">
      <dgm:prSet presAssocID="{9082B0A8-0284-4833-9BAE-51F22A2C066C}" presName="sibTrans" presStyleLbl="sibTrans1D1" presStyleIdx="0" presStyleCnt="3"/>
      <dgm:spPr/>
      <dgm:t>
        <a:bodyPr/>
        <a:lstStyle/>
        <a:p>
          <a:endParaRPr lang="pl-PL"/>
        </a:p>
      </dgm:t>
    </dgm:pt>
    <dgm:pt modelId="{72C6BD81-45A9-9641-AD1C-4D55F4B55FD4}" type="pres">
      <dgm:prSet presAssocID="{9082B0A8-0284-4833-9BAE-51F22A2C066C}" presName="connectorText" presStyleLbl="sibTrans1D1" presStyleIdx="0" presStyleCnt="3"/>
      <dgm:spPr/>
      <dgm:t>
        <a:bodyPr/>
        <a:lstStyle/>
        <a:p>
          <a:endParaRPr lang="pl-PL"/>
        </a:p>
      </dgm:t>
    </dgm:pt>
    <dgm:pt modelId="{90EF61FE-B974-3645-8EEA-6588AFB15BDF}" type="pres">
      <dgm:prSet presAssocID="{A8417C66-1088-41B2-B819-11A43F0E3918}" presName="node" presStyleLbl="node1" presStyleIdx="1" presStyleCnt="4">
        <dgm:presLayoutVars>
          <dgm:bulletEnabled val="1"/>
        </dgm:presLayoutVars>
      </dgm:prSet>
      <dgm:spPr/>
      <dgm:t>
        <a:bodyPr/>
        <a:lstStyle/>
        <a:p>
          <a:endParaRPr lang="pl-PL"/>
        </a:p>
      </dgm:t>
    </dgm:pt>
    <dgm:pt modelId="{88D46328-EB16-9D4B-8D55-10627D97A7E5}" type="pres">
      <dgm:prSet presAssocID="{11E27892-744C-49B1-A3BF-6EE7ECCCDD34}" presName="sibTrans" presStyleLbl="sibTrans1D1" presStyleIdx="1" presStyleCnt="3"/>
      <dgm:spPr/>
      <dgm:t>
        <a:bodyPr/>
        <a:lstStyle/>
        <a:p>
          <a:endParaRPr lang="pl-PL"/>
        </a:p>
      </dgm:t>
    </dgm:pt>
    <dgm:pt modelId="{4AF49791-7CC8-E84F-8654-958427C4DB8B}" type="pres">
      <dgm:prSet presAssocID="{11E27892-744C-49B1-A3BF-6EE7ECCCDD34}" presName="connectorText" presStyleLbl="sibTrans1D1" presStyleIdx="1" presStyleCnt="3"/>
      <dgm:spPr/>
      <dgm:t>
        <a:bodyPr/>
        <a:lstStyle/>
        <a:p>
          <a:endParaRPr lang="pl-PL"/>
        </a:p>
      </dgm:t>
    </dgm:pt>
    <dgm:pt modelId="{09605D2D-91B3-3D49-80FB-6B2EFEA65790}" type="pres">
      <dgm:prSet presAssocID="{6AE631F5-B4AB-438A-8B30-2512DFDA26AE}" presName="node" presStyleLbl="node1" presStyleIdx="2" presStyleCnt="4">
        <dgm:presLayoutVars>
          <dgm:bulletEnabled val="1"/>
        </dgm:presLayoutVars>
      </dgm:prSet>
      <dgm:spPr/>
      <dgm:t>
        <a:bodyPr/>
        <a:lstStyle/>
        <a:p>
          <a:endParaRPr lang="pl-PL"/>
        </a:p>
      </dgm:t>
    </dgm:pt>
    <dgm:pt modelId="{C0E60BC6-77FB-8E44-A14D-F020DEF80967}" type="pres">
      <dgm:prSet presAssocID="{F9656FF2-D8A9-43D5-AB64-4200BD3815BC}" presName="sibTrans" presStyleLbl="sibTrans1D1" presStyleIdx="2" presStyleCnt="3"/>
      <dgm:spPr/>
      <dgm:t>
        <a:bodyPr/>
        <a:lstStyle/>
        <a:p>
          <a:endParaRPr lang="pl-PL"/>
        </a:p>
      </dgm:t>
    </dgm:pt>
    <dgm:pt modelId="{7299F36D-90A3-594C-9371-67AF97814CCD}" type="pres">
      <dgm:prSet presAssocID="{F9656FF2-D8A9-43D5-AB64-4200BD3815BC}" presName="connectorText" presStyleLbl="sibTrans1D1" presStyleIdx="2" presStyleCnt="3"/>
      <dgm:spPr/>
      <dgm:t>
        <a:bodyPr/>
        <a:lstStyle/>
        <a:p>
          <a:endParaRPr lang="pl-PL"/>
        </a:p>
      </dgm:t>
    </dgm:pt>
    <dgm:pt modelId="{1FDB051F-164A-F84D-8D1B-A299F848895C}" type="pres">
      <dgm:prSet presAssocID="{9E951348-23E9-426F-8BA2-B14C2DCDEA9F}" presName="node" presStyleLbl="node1" presStyleIdx="3" presStyleCnt="4" custScaleY="149417">
        <dgm:presLayoutVars>
          <dgm:bulletEnabled val="1"/>
        </dgm:presLayoutVars>
      </dgm:prSet>
      <dgm:spPr/>
      <dgm:t>
        <a:bodyPr/>
        <a:lstStyle/>
        <a:p>
          <a:endParaRPr lang="pl-PL"/>
        </a:p>
      </dgm:t>
    </dgm:pt>
  </dgm:ptLst>
  <dgm:cxnLst>
    <dgm:cxn modelId="{F9692AF2-0B9E-9641-8BBC-9656C1533FED}" type="presOf" srcId="{9082B0A8-0284-4833-9BAE-51F22A2C066C}" destId="{72C6BD81-45A9-9641-AD1C-4D55F4B55FD4}" srcOrd="1" destOrd="0" presId="urn:microsoft.com/office/officeart/2016/7/layout/RepeatingBendingProcessNew"/>
    <dgm:cxn modelId="{8363F7FC-4BE5-9841-A92E-4285D4D3BFCA}" type="presOf" srcId="{A8417C66-1088-41B2-B819-11A43F0E3918}" destId="{90EF61FE-B974-3645-8EEA-6588AFB15BDF}" srcOrd="0" destOrd="0" presId="urn:microsoft.com/office/officeart/2016/7/layout/RepeatingBendingProcessNew"/>
    <dgm:cxn modelId="{EC32E734-8344-EF4A-A25E-E02C61E01DF0}" type="presOf" srcId="{F9656FF2-D8A9-43D5-AB64-4200BD3815BC}" destId="{7299F36D-90A3-594C-9371-67AF97814CCD}" srcOrd="1" destOrd="0" presId="urn:microsoft.com/office/officeart/2016/7/layout/RepeatingBendingProcessNew"/>
    <dgm:cxn modelId="{29025D01-20D2-4931-80BF-1F1AD0826CD3}" srcId="{9B9A75CF-B67D-4FB7-AFB1-C87FDA217F92}" destId="{9E951348-23E9-426F-8BA2-B14C2DCDEA9F}" srcOrd="3" destOrd="0" parTransId="{FD6A7A47-5200-44AA-AD0F-5E9463019F05}" sibTransId="{238DDBA4-1071-4F52-9D67-6C04D2A85C03}"/>
    <dgm:cxn modelId="{7CFD59D9-F139-45C4-B1ED-DC5C33D9E353}" srcId="{9B9A75CF-B67D-4FB7-AFB1-C87FDA217F92}" destId="{6AE631F5-B4AB-438A-8B30-2512DFDA26AE}" srcOrd="2" destOrd="0" parTransId="{C4C48021-C89B-4233-9103-6045F3211800}" sibTransId="{F9656FF2-D8A9-43D5-AB64-4200BD3815BC}"/>
    <dgm:cxn modelId="{7C41436E-D0D5-425D-88E4-431068B2C591}" srcId="{9B9A75CF-B67D-4FB7-AFB1-C87FDA217F92}" destId="{BE496754-7B93-4F6C-AED3-6E52C295227C}" srcOrd="0" destOrd="0" parTransId="{FD8A0EF1-E348-4458-AC43-D35EFD07EEE1}" sibTransId="{9082B0A8-0284-4833-9BAE-51F22A2C066C}"/>
    <dgm:cxn modelId="{E31BBB02-E1B2-481B-9567-63A1D09FD445}" srcId="{9B9A75CF-B67D-4FB7-AFB1-C87FDA217F92}" destId="{A8417C66-1088-41B2-B819-11A43F0E3918}" srcOrd="1" destOrd="0" parTransId="{160FB5E1-57F5-4B97-85AB-CD41C61A2DE0}" sibTransId="{11E27892-744C-49B1-A3BF-6EE7ECCCDD34}"/>
    <dgm:cxn modelId="{9DADC6AB-5130-7C41-A473-A929A3E4D82F}" type="presOf" srcId="{9B9A75CF-B67D-4FB7-AFB1-C87FDA217F92}" destId="{1CEC71B3-03E1-0844-92EB-34703C93D510}" srcOrd="0" destOrd="0" presId="urn:microsoft.com/office/officeart/2016/7/layout/RepeatingBendingProcessNew"/>
    <dgm:cxn modelId="{3DC89AF1-D8C9-664F-B03F-A25FDB010BCB}" type="presOf" srcId="{11E27892-744C-49B1-A3BF-6EE7ECCCDD34}" destId="{4AF49791-7CC8-E84F-8654-958427C4DB8B}" srcOrd="1" destOrd="0" presId="urn:microsoft.com/office/officeart/2016/7/layout/RepeatingBendingProcessNew"/>
    <dgm:cxn modelId="{64F8B926-CEC8-FF44-A066-F196D8691BE7}" type="presOf" srcId="{BE496754-7B93-4F6C-AED3-6E52C295227C}" destId="{259EA8E9-4132-9A41-8279-83E18F52A355}" srcOrd="0" destOrd="0" presId="urn:microsoft.com/office/officeart/2016/7/layout/RepeatingBendingProcessNew"/>
    <dgm:cxn modelId="{A0923364-9036-5B44-87DB-6BE01417336A}" type="presOf" srcId="{11E27892-744C-49B1-A3BF-6EE7ECCCDD34}" destId="{88D46328-EB16-9D4B-8D55-10627D97A7E5}" srcOrd="0" destOrd="0" presId="urn:microsoft.com/office/officeart/2016/7/layout/RepeatingBendingProcessNew"/>
    <dgm:cxn modelId="{62701676-38CB-104F-8196-E4674FD54D99}" type="presOf" srcId="{9082B0A8-0284-4833-9BAE-51F22A2C066C}" destId="{ED5DD5AB-4020-6449-8AF0-5610B6D3C241}" srcOrd="0" destOrd="0" presId="urn:microsoft.com/office/officeart/2016/7/layout/RepeatingBendingProcessNew"/>
    <dgm:cxn modelId="{EB60F0A7-D050-614A-885E-8E927A2945BD}" type="presOf" srcId="{6AE631F5-B4AB-438A-8B30-2512DFDA26AE}" destId="{09605D2D-91B3-3D49-80FB-6B2EFEA65790}" srcOrd="0" destOrd="0" presId="urn:microsoft.com/office/officeart/2016/7/layout/RepeatingBendingProcessNew"/>
    <dgm:cxn modelId="{1E84DC6C-B32E-C14E-A090-546557581C3D}" type="presOf" srcId="{9E951348-23E9-426F-8BA2-B14C2DCDEA9F}" destId="{1FDB051F-164A-F84D-8D1B-A299F848895C}" srcOrd="0" destOrd="0" presId="urn:microsoft.com/office/officeart/2016/7/layout/RepeatingBendingProcessNew"/>
    <dgm:cxn modelId="{62A133C6-D8B9-A54A-B743-D0DD293F3982}" type="presOf" srcId="{F9656FF2-D8A9-43D5-AB64-4200BD3815BC}" destId="{C0E60BC6-77FB-8E44-A14D-F020DEF80967}" srcOrd="0" destOrd="0" presId="urn:microsoft.com/office/officeart/2016/7/layout/RepeatingBendingProcessNew"/>
    <dgm:cxn modelId="{A29F87D6-C076-074B-A12D-088FF6660216}" type="presParOf" srcId="{1CEC71B3-03E1-0844-92EB-34703C93D510}" destId="{259EA8E9-4132-9A41-8279-83E18F52A355}" srcOrd="0" destOrd="0" presId="urn:microsoft.com/office/officeart/2016/7/layout/RepeatingBendingProcessNew"/>
    <dgm:cxn modelId="{01F9C67E-4A0F-DF4A-A294-450D3B1C70D6}" type="presParOf" srcId="{1CEC71B3-03E1-0844-92EB-34703C93D510}" destId="{ED5DD5AB-4020-6449-8AF0-5610B6D3C241}" srcOrd="1" destOrd="0" presId="urn:microsoft.com/office/officeart/2016/7/layout/RepeatingBendingProcessNew"/>
    <dgm:cxn modelId="{89AC6B28-0E5E-4543-9BB9-8947B755362E}" type="presParOf" srcId="{ED5DD5AB-4020-6449-8AF0-5610B6D3C241}" destId="{72C6BD81-45A9-9641-AD1C-4D55F4B55FD4}" srcOrd="0" destOrd="0" presId="urn:microsoft.com/office/officeart/2016/7/layout/RepeatingBendingProcessNew"/>
    <dgm:cxn modelId="{FD735EAA-428C-394F-8156-7DEFA72DFAB8}" type="presParOf" srcId="{1CEC71B3-03E1-0844-92EB-34703C93D510}" destId="{90EF61FE-B974-3645-8EEA-6588AFB15BDF}" srcOrd="2" destOrd="0" presId="urn:microsoft.com/office/officeart/2016/7/layout/RepeatingBendingProcessNew"/>
    <dgm:cxn modelId="{87B90CD4-A415-6C4C-9513-FD58540E3E62}" type="presParOf" srcId="{1CEC71B3-03E1-0844-92EB-34703C93D510}" destId="{88D46328-EB16-9D4B-8D55-10627D97A7E5}" srcOrd="3" destOrd="0" presId="urn:microsoft.com/office/officeart/2016/7/layout/RepeatingBendingProcessNew"/>
    <dgm:cxn modelId="{981D0F71-10E4-D749-99FB-0223036DF409}" type="presParOf" srcId="{88D46328-EB16-9D4B-8D55-10627D97A7E5}" destId="{4AF49791-7CC8-E84F-8654-958427C4DB8B}" srcOrd="0" destOrd="0" presId="urn:microsoft.com/office/officeart/2016/7/layout/RepeatingBendingProcessNew"/>
    <dgm:cxn modelId="{E2756F18-C1BA-B548-8B51-A5675599574E}" type="presParOf" srcId="{1CEC71B3-03E1-0844-92EB-34703C93D510}" destId="{09605D2D-91B3-3D49-80FB-6B2EFEA65790}" srcOrd="4" destOrd="0" presId="urn:microsoft.com/office/officeart/2016/7/layout/RepeatingBendingProcessNew"/>
    <dgm:cxn modelId="{5E96F9EA-80ED-F14D-BF3F-4EE6E0846BE9}" type="presParOf" srcId="{1CEC71B3-03E1-0844-92EB-34703C93D510}" destId="{C0E60BC6-77FB-8E44-A14D-F020DEF80967}" srcOrd="5" destOrd="0" presId="urn:microsoft.com/office/officeart/2016/7/layout/RepeatingBendingProcessNew"/>
    <dgm:cxn modelId="{555DBDFD-C1E3-A748-B860-52846016084E}" type="presParOf" srcId="{C0E60BC6-77FB-8E44-A14D-F020DEF80967}" destId="{7299F36D-90A3-594C-9371-67AF97814CCD}" srcOrd="0" destOrd="0" presId="urn:microsoft.com/office/officeart/2016/7/layout/RepeatingBendingProcessNew"/>
    <dgm:cxn modelId="{1D5D7411-4B50-F74D-ADF6-C46447258D6A}" type="presParOf" srcId="{1CEC71B3-03E1-0844-92EB-34703C93D510}" destId="{1FDB051F-164A-F84D-8D1B-A299F848895C}"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ABAED-37CA-41ED-90B4-7E990DEE75EC}" type="doc">
      <dgm:prSet loTypeId="urn:microsoft.com/office/officeart/2005/8/layout/chart3" loCatId="cycle" qsTypeId="urn:microsoft.com/office/officeart/2005/8/quickstyle/simple5" qsCatId="simple" csTypeId="urn:microsoft.com/office/officeart/2005/8/colors/colorful4" csCatId="colorful"/>
      <dgm:spPr/>
      <dgm:t>
        <a:bodyPr/>
        <a:lstStyle/>
        <a:p>
          <a:endParaRPr lang="en-US"/>
        </a:p>
      </dgm:t>
    </dgm:pt>
    <dgm:pt modelId="{D59CDAB4-A0DF-4A0A-8227-0EE71AD049CF}">
      <dgm:prSet/>
      <dgm:spPr/>
      <dgm:t>
        <a:bodyPr/>
        <a:lstStyle/>
        <a:p>
          <a:r>
            <a:rPr lang="en-US"/>
            <a:t>Germany is not in favor of saving banks in other countries with money contributed from their own banks.</a:t>
          </a:r>
        </a:p>
      </dgm:t>
    </dgm:pt>
    <dgm:pt modelId="{681EFA27-373D-4E03-B7AA-B6BC82C86DF0}" type="parTrans" cxnId="{3E62D692-1D29-4AF4-81A4-8D70C82A0ADC}">
      <dgm:prSet/>
      <dgm:spPr/>
      <dgm:t>
        <a:bodyPr/>
        <a:lstStyle/>
        <a:p>
          <a:endParaRPr lang="en-US"/>
        </a:p>
      </dgm:t>
    </dgm:pt>
    <dgm:pt modelId="{54AD06BD-705F-416D-8E09-B1E3B9B31B30}" type="sibTrans" cxnId="{3E62D692-1D29-4AF4-81A4-8D70C82A0ADC}">
      <dgm:prSet/>
      <dgm:spPr/>
      <dgm:t>
        <a:bodyPr/>
        <a:lstStyle/>
        <a:p>
          <a:endParaRPr lang="en-US"/>
        </a:p>
      </dgm:t>
    </dgm:pt>
    <dgm:pt modelId="{1093196E-AE83-4B1B-9BD8-0BA64C23F887}">
      <dgm:prSet/>
      <dgm:spPr/>
      <dgm:t>
        <a:bodyPr/>
        <a:lstStyle/>
        <a:p>
          <a:r>
            <a:rPr lang="en-US"/>
            <a:t>Questions about moral hazard among the banks </a:t>
          </a:r>
        </a:p>
      </dgm:t>
    </dgm:pt>
    <dgm:pt modelId="{39518F4A-404A-4E62-A44F-345B70FD7BC3}" type="parTrans" cxnId="{149E43BB-20DA-42E8-A111-80AD4C3CE283}">
      <dgm:prSet/>
      <dgm:spPr/>
      <dgm:t>
        <a:bodyPr/>
        <a:lstStyle/>
        <a:p>
          <a:endParaRPr lang="en-US"/>
        </a:p>
      </dgm:t>
    </dgm:pt>
    <dgm:pt modelId="{04E7F7EC-BD50-4049-8A03-9069CDDDD375}" type="sibTrans" cxnId="{149E43BB-20DA-42E8-A111-80AD4C3CE283}">
      <dgm:prSet/>
      <dgm:spPr/>
      <dgm:t>
        <a:bodyPr/>
        <a:lstStyle/>
        <a:p>
          <a:endParaRPr lang="en-US"/>
        </a:p>
      </dgm:t>
    </dgm:pt>
    <dgm:pt modelId="{2038D534-2CF4-41DC-9207-AE239542BFC4}">
      <dgm:prSet/>
      <dgm:spPr/>
      <dgm:t>
        <a:bodyPr/>
        <a:lstStyle/>
        <a:p>
          <a:r>
            <a:rPr lang="en-US"/>
            <a:t>The transition period from re-insurance to full insurance</a:t>
          </a:r>
        </a:p>
      </dgm:t>
    </dgm:pt>
    <dgm:pt modelId="{9A954999-4F08-4EF6-B211-416DC6A5994C}" type="parTrans" cxnId="{0E151925-7462-4B33-AEF8-883FF899A3D6}">
      <dgm:prSet/>
      <dgm:spPr/>
      <dgm:t>
        <a:bodyPr/>
        <a:lstStyle/>
        <a:p>
          <a:endParaRPr lang="en-US"/>
        </a:p>
      </dgm:t>
    </dgm:pt>
    <dgm:pt modelId="{DB6EB999-5EAD-439B-9A66-7A8053262C5C}" type="sibTrans" cxnId="{0E151925-7462-4B33-AEF8-883FF899A3D6}">
      <dgm:prSet/>
      <dgm:spPr/>
      <dgm:t>
        <a:bodyPr/>
        <a:lstStyle/>
        <a:p>
          <a:endParaRPr lang="en-US"/>
        </a:p>
      </dgm:t>
    </dgm:pt>
    <dgm:pt modelId="{97082A22-6ECF-E142-80EC-D064D2105112}" type="pres">
      <dgm:prSet presAssocID="{B97ABAED-37CA-41ED-90B4-7E990DEE75EC}" presName="compositeShape" presStyleCnt="0">
        <dgm:presLayoutVars>
          <dgm:chMax val="7"/>
          <dgm:dir/>
          <dgm:resizeHandles val="exact"/>
        </dgm:presLayoutVars>
      </dgm:prSet>
      <dgm:spPr/>
      <dgm:t>
        <a:bodyPr/>
        <a:lstStyle/>
        <a:p>
          <a:endParaRPr lang="pl-PL"/>
        </a:p>
      </dgm:t>
    </dgm:pt>
    <dgm:pt modelId="{170A4378-4DB3-5046-9433-C38A261CFBC7}" type="pres">
      <dgm:prSet presAssocID="{B97ABAED-37CA-41ED-90B4-7E990DEE75EC}" presName="wedge1" presStyleLbl="node1" presStyleIdx="0" presStyleCnt="3"/>
      <dgm:spPr/>
      <dgm:t>
        <a:bodyPr/>
        <a:lstStyle/>
        <a:p>
          <a:endParaRPr lang="pl-PL"/>
        </a:p>
      </dgm:t>
    </dgm:pt>
    <dgm:pt modelId="{38729BEE-08A4-1B43-9485-543887A85CC6}" type="pres">
      <dgm:prSet presAssocID="{B97ABAED-37CA-41ED-90B4-7E990DEE75EC}" presName="wedge1Tx" presStyleLbl="node1" presStyleIdx="0" presStyleCnt="3">
        <dgm:presLayoutVars>
          <dgm:chMax val="0"/>
          <dgm:chPref val="0"/>
          <dgm:bulletEnabled val="1"/>
        </dgm:presLayoutVars>
      </dgm:prSet>
      <dgm:spPr/>
      <dgm:t>
        <a:bodyPr/>
        <a:lstStyle/>
        <a:p>
          <a:endParaRPr lang="pl-PL"/>
        </a:p>
      </dgm:t>
    </dgm:pt>
    <dgm:pt modelId="{9A32C787-9C8D-7149-BA45-65C9A42B9D4F}" type="pres">
      <dgm:prSet presAssocID="{B97ABAED-37CA-41ED-90B4-7E990DEE75EC}" presName="wedge2" presStyleLbl="node1" presStyleIdx="1" presStyleCnt="3"/>
      <dgm:spPr/>
      <dgm:t>
        <a:bodyPr/>
        <a:lstStyle/>
        <a:p>
          <a:endParaRPr lang="pl-PL"/>
        </a:p>
      </dgm:t>
    </dgm:pt>
    <dgm:pt modelId="{D6CBD871-5B5A-9C49-B928-710C62A7DA06}" type="pres">
      <dgm:prSet presAssocID="{B97ABAED-37CA-41ED-90B4-7E990DEE75EC}" presName="wedge2Tx" presStyleLbl="node1" presStyleIdx="1" presStyleCnt="3">
        <dgm:presLayoutVars>
          <dgm:chMax val="0"/>
          <dgm:chPref val="0"/>
          <dgm:bulletEnabled val="1"/>
        </dgm:presLayoutVars>
      </dgm:prSet>
      <dgm:spPr/>
      <dgm:t>
        <a:bodyPr/>
        <a:lstStyle/>
        <a:p>
          <a:endParaRPr lang="pl-PL"/>
        </a:p>
      </dgm:t>
    </dgm:pt>
    <dgm:pt modelId="{7E81A05F-8DF9-8B44-995D-64486C64422B}" type="pres">
      <dgm:prSet presAssocID="{B97ABAED-37CA-41ED-90B4-7E990DEE75EC}" presName="wedge3" presStyleLbl="node1" presStyleIdx="2" presStyleCnt="3"/>
      <dgm:spPr/>
      <dgm:t>
        <a:bodyPr/>
        <a:lstStyle/>
        <a:p>
          <a:endParaRPr lang="pl-PL"/>
        </a:p>
      </dgm:t>
    </dgm:pt>
    <dgm:pt modelId="{8AB2E2CD-8DC8-3649-8786-B43D87B61D19}" type="pres">
      <dgm:prSet presAssocID="{B97ABAED-37CA-41ED-90B4-7E990DEE75EC}" presName="wedge3Tx" presStyleLbl="node1" presStyleIdx="2" presStyleCnt="3">
        <dgm:presLayoutVars>
          <dgm:chMax val="0"/>
          <dgm:chPref val="0"/>
          <dgm:bulletEnabled val="1"/>
        </dgm:presLayoutVars>
      </dgm:prSet>
      <dgm:spPr/>
      <dgm:t>
        <a:bodyPr/>
        <a:lstStyle/>
        <a:p>
          <a:endParaRPr lang="pl-PL"/>
        </a:p>
      </dgm:t>
    </dgm:pt>
  </dgm:ptLst>
  <dgm:cxnLst>
    <dgm:cxn modelId="{3E62D692-1D29-4AF4-81A4-8D70C82A0ADC}" srcId="{B97ABAED-37CA-41ED-90B4-7E990DEE75EC}" destId="{D59CDAB4-A0DF-4A0A-8227-0EE71AD049CF}" srcOrd="0" destOrd="0" parTransId="{681EFA27-373D-4E03-B7AA-B6BC82C86DF0}" sibTransId="{54AD06BD-705F-416D-8E09-B1E3B9B31B30}"/>
    <dgm:cxn modelId="{0E151925-7462-4B33-AEF8-883FF899A3D6}" srcId="{B97ABAED-37CA-41ED-90B4-7E990DEE75EC}" destId="{2038D534-2CF4-41DC-9207-AE239542BFC4}" srcOrd="2" destOrd="0" parTransId="{9A954999-4F08-4EF6-B211-416DC6A5994C}" sibTransId="{DB6EB999-5EAD-439B-9A66-7A8053262C5C}"/>
    <dgm:cxn modelId="{6EDBD402-9579-B94B-9AC3-EFE5F5BB86F2}" type="presOf" srcId="{1093196E-AE83-4B1B-9BD8-0BA64C23F887}" destId="{D6CBD871-5B5A-9C49-B928-710C62A7DA06}" srcOrd="1" destOrd="0" presId="urn:microsoft.com/office/officeart/2005/8/layout/chart3"/>
    <dgm:cxn modelId="{F8B9ECAD-5AB4-914E-BA6F-0D1D3FD1032B}" type="presOf" srcId="{2038D534-2CF4-41DC-9207-AE239542BFC4}" destId="{8AB2E2CD-8DC8-3649-8786-B43D87B61D19}" srcOrd="1" destOrd="0" presId="urn:microsoft.com/office/officeart/2005/8/layout/chart3"/>
    <dgm:cxn modelId="{EE42150C-80E5-4B42-AD50-9827C6C83857}" type="presOf" srcId="{B97ABAED-37CA-41ED-90B4-7E990DEE75EC}" destId="{97082A22-6ECF-E142-80EC-D064D2105112}" srcOrd="0" destOrd="0" presId="urn:microsoft.com/office/officeart/2005/8/layout/chart3"/>
    <dgm:cxn modelId="{149E43BB-20DA-42E8-A111-80AD4C3CE283}" srcId="{B97ABAED-37CA-41ED-90B4-7E990DEE75EC}" destId="{1093196E-AE83-4B1B-9BD8-0BA64C23F887}" srcOrd="1" destOrd="0" parTransId="{39518F4A-404A-4E62-A44F-345B70FD7BC3}" sibTransId="{04E7F7EC-BD50-4049-8A03-9069CDDDD375}"/>
    <dgm:cxn modelId="{A8FCEAE4-F465-E244-99F1-9E602529D4C6}" type="presOf" srcId="{2038D534-2CF4-41DC-9207-AE239542BFC4}" destId="{7E81A05F-8DF9-8B44-995D-64486C64422B}" srcOrd="0" destOrd="0" presId="urn:microsoft.com/office/officeart/2005/8/layout/chart3"/>
    <dgm:cxn modelId="{BABB348C-A982-F44A-960D-3DEE22943A12}" type="presOf" srcId="{1093196E-AE83-4B1B-9BD8-0BA64C23F887}" destId="{9A32C787-9C8D-7149-BA45-65C9A42B9D4F}" srcOrd="0" destOrd="0" presId="urn:microsoft.com/office/officeart/2005/8/layout/chart3"/>
    <dgm:cxn modelId="{6E8B69B2-8018-6540-A438-33BE2957992E}" type="presOf" srcId="{D59CDAB4-A0DF-4A0A-8227-0EE71AD049CF}" destId="{170A4378-4DB3-5046-9433-C38A261CFBC7}" srcOrd="0" destOrd="0" presId="urn:microsoft.com/office/officeart/2005/8/layout/chart3"/>
    <dgm:cxn modelId="{E953FCB8-BFEC-3E4B-9FDA-C2BB90360C2C}" type="presOf" srcId="{D59CDAB4-A0DF-4A0A-8227-0EE71AD049CF}" destId="{38729BEE-08A4-1B43-9485-543887A85CC6}" srcOrd="1" destOrd="0" presId="urn:microsoft.com/office/officeart/2005/8/layout/chart3"/>
    <dgm:cxn modelId="{19DE9232-D3DC-6F4B-8746-65D5C9A1BC2B}" type="presParOf" srcId="{97082A22-6ECF-E142-80EC-D064D2105112}" destId="{170A4378-4DB3-5046-9433-C38A261CFBC7}" srcOrd="0" destOrd="0" presId="urn:microsoft.com/office/officeart/2005/8/layout/chart3"/>
    <dgm:cxn modelId="{83E6CB2C-A3E5-7C42-A743-FB23296B4F03}" type="presParOf" srcId="{97082A22-6ECF-E142-80EC-D064D2105112}" destId="{38729BEE-08A4-1B43-9485-543887A85CC6}" srcOrd="1" destOrd="0" presId="urn:microsoft.com/office/officeart/2005/8/layout/chart3"/>
    <dgm:cxn modelId="{EB226D69-D71D-E145-A6A4-C5A5E9F37EEE}" type="presParOf" srcId="{97082A22-6ECF-E142-80EC-D064D2105112}" destId="{9A32C787-9C8D-7149-BA45-65C9A42B9D4F}" srcOrd="2" destOrd="0" presId="urn:microsoft.com/office/officeart/2005/8/layout/chart3"/>
    <dgm:cxn modelId="{AA79B9E7-A1EA-DB4F-AF8C-A8E19830F21C}" type="presParOf" srcId="{97082A22-6ECF-E142-80EC-D064D2105112}" destId="{D6CBD871-5B5A-9C49-B928-710C62A7DA06}" srcOrd="3" destOrd="0" presId="urn:microsoft.com/office/officeart/2005/8/layout/chart3"/>
    <dgm:cxn modelId="{80573602-7B34-2844-B9F2-B01D8A55673D}" type="presParOf" srcId="{97082A22-6ECF-E142-80EC-D064D2105112}" destId="{7E81A05F-8DF9-8B44-995D-64486C64422B}" srcOrd="4" destOrd="0" presId="urn:microsoft.com/office/officeart/2005/8/layout/chart3"/>
    <dgm:cxn modelId="{994F07CD-B3A0-5B48-9FBE-790274ACA75B}" type="presParOf" srcId="{97082A22-6ECF-E142-80EC-D064D2105112}" destId="{8AB2E2CD-8DC8-3649-8786-B43D87B61D19}"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3BE3AC-866D-41BF-8614-552C47D28FAE}" type="doc">
      <dgm:prSet loTypeId="urn:microsoft.com/office/officeart/2008/layout/LinedList" loCatId="list" qsTypeId="urn:microsoft.com/office/officeart/2005/8/quickstyle/simple3" qsCatId="simple" csTypeId="urn:microsoft.com/office/officeart/2005/8/colors/accent3_3" csCatId="accent3"/>
      <dgm:spPr/>
      <dgm:t>
        <a:bodyPr/>
        <a:lstStyle/>
        <a:p>
          <a:endParaRPr lang="en-US"/>
        </a:p>
      </dgm:t>
    </dgm:pt>
    <dgm:pt modelId="{B3A67A21-C14F-4C2F-9796-0701948996BF}">
      <dgm:prSet/>
      <dgm:spPr/>
      <dgm:t>
        <a:bodyPr/>
        <a:lstStyle/>
        <a:p>
          <a:r>
            <a:rPr lang="en-US"/>
            <a:t>The Banking Union </a:t>
          </a:r>
        </a:p>
      </dgm:t>
    </dgm:pt>
    <dgm:pt modelId="{333B65B3-BC3D-4047-9499-00EA83E35474}" type="parTrans" cxnId="{7E778A0E-3980-41C3-A523-8EDEFB4D1551}">
      <dgm:prSet/>
      <dgm:spPr/>
      <dgm:t>
        <a:bodyPr/>
        <a:lstStyle/>
        <a:p>
          <a:endParaRPr lang="en-US"/>
        </a:p>
      </dgm:t>
    </dgm:pt>
    <dgm:pt modelId="{CF0F41F1-053A-401E-9FAC-CF41708DBC8B}" type="sibTrans" cxnId="{7E778A0E-3980-41C3-A523-8EDEFB4D1551}">
      <dgm:prSet/>
      <dgm:spPr/>
      <dgm:t>
        <a:bodyPr/>
        <a:lstStyle/>
        <a:p>
          <a:endParaRPr lang="en-US"/>
        </a:p>
      </dgm:t>
    </dgm:pt>
    <dgm:pt modelId="{A2ADFCF0-3062-4A65-A41F-D724CA7CC251}">
      <dgm:prSet/>
      <dgm:spPr/>
      <dgm:t>
        <a:bodyPr/>
        <a:lstStyle/>
        <a:p>
          <a:r>
            <a:rPr lang="en-US"/>
            <a:t>http://en.finance.sia-partners.com/20131106/the-european-banking-union </a:t>
          </a:r>
        </a:p>
      </dgm:t>
    </dgm:pt>
    <dgm:pt modelId="{99D6462E-4216-441A-BDAF-7CE37614A589}" type="parTrans" cxnId="{A1337A26-6C74-47AB-9B65-F92319F8CA91}">
      <dgm:prSet/>
      <dgm:spPr/>
      <dgm:t>
        <a:bodyPr/>
        <a:lstStyle/>
        <a:p>
          <a:endParaRPr lang="en-US"/>
        </a:p>
      </dgm:t>
    </dgm:pt>
    <dgm:pt modelId="{3AFE7C4B-760B-4802-ADF7-86C6E39022AE}" type="sibTrans" cxnId="{A1337A26-6C74-47AB-9B65-F92319F8CA91}">
      <dgm:prSet/>
      <dgm:spPr/>
      <dgm:t>
        <a:bodyPr/>
        <a:lstStyle/>
        <a:p>
          <a:endParaRPr lang="en-US"/>
        </a:p>
      </dgm:t>
    </dgm:pt>
    <dgm:pt modelId="{0BC31A0A-1144-4CDC-91B5-15000CA2ADCB}">
      <dgm:prSet/>
      <dgm:spPr/>
      <dgm:t>
        <a:bodyPr/>
        <a:lstStyle/>
        <a:p>
          <a:r>
            <a:rPr lang="en-US"/>
            <a:t>http://en.finance.sia-partners.com/20131120/the-european-banking-union-22 </a:t>
          </a:r>
        </a:p>
      </dgm:t>
    </dgm:pt>
    <dgm:pt modelId="{2149E38E-E72B-4634-BD96-14884EB116D3}" type="parTrans" cxnId="{458A8D44-0A24-4B7D-B0D1-46797974D26E}">
      <dgm:prSet/>
      <dgm:spPr/>
      <dgm:t>
        <a:bodyPr/>
        <a:lstStyle/>
        <a:p>
          <a:endParaRPr lang="en-US"/>
        </a:p>
      </dgm:t>
    </dgm:pt>
    <dgm:pt modelId="{DF161AA3-3B66-4354-A85F-DE8A0027D048}" type="sibTrans" cxnId="{458A8D44-0A24-4B7D-B0D1-46797974D26E}">
      <dgm:prSet/>
      <dgm:spPr/>
      <dgm:t>
        <a:bodyPr/>
        <a:lstStyle/>
        <a:p>
          <a:endParaRPr lang="en-US"/>
        </a:p>
      </dgm:t>
    </dgm:pt>
    <dgm:pt modelId="{3C9F08A6-2B53-404E-B863-4D2D139F7D11}">
      <dgm:prSet/>
      <dgm:spPr/>
      <dgm:t>
        <a:bodyPr/>
        <a:lstStyle/>
        <a:p>
          <a:r>
            <a:rPr lang="en-US"/>
            <a:t>European deposit insurance scheme </a:t>
          </a:r>
        </a:p>
      </dgm:t>
    </dgm:pt>
    <dgm:pt modelId="{6089C71C-C1B1-4586-9011-08CEB829C68D}" type="parTrans" cxnId="{9E60CB70-AD26-4CCF-A41A-ACE0B7136073}">
      <dgm:prSet/>
      <dgm:spPr/>
      <dgm:t>
        <a:bodyPr/>
        <a:lstStyle/>
        <a:p>
          <a:endParaRPr lang="en-US"/>
        </a:p>
      </dgm:t>
    </dgm:pt>
    <dgm:pt modelId="{444C1FF2-DDA5-439B-BBE8-32FE09A1B1FE}" type="sibTrans" cxnId="{9E60CB70-AD26-4CCF-A41A-ACE0B7136073}">
      <dgm:prSet/>
      <dgm:spPr/>
      <dgm:t>
        <a:bodyPr/>
        <a:lstStyle/>
        <a:p>
          <a:endParaRPr lang="en-US"/>
        </a:p>
      </dgm:t>
    </dgm:pt>
    <dgm:pt modelId="{F1B5533F-24EA-4C8D-A3EC-A9467E4DD30D}">
      <dgm:prSet/>
      <dgm:spPr/>
      <dgm:t>
        <a:bodyPr/>
        <a:lstStyle/>
        <a:p>
          <a:r>
            <a:rPr lang="en-US"/>
            <a:t>http://www.euractiv.com/sections/euro-finance/commission-aims-having-full-european-deposit-insurance-scheme-2024- 319792 </a:t>
          </a:r>
        </a:p>
      </dgm:t>
    </dgm:pt>
    <dgm:pt modelId="{FD064109-5A88-4FFE-8068-DF76692DD3D8}" type="parTrans" cxnId="{BE2A554D-6FAA-4935-8ABA-6674AD975A7C}">
      <dgm:prSet/>
      <dgm:spPr/>
      <dgm:t>
        <a:bodyPr/>
        <a:lstStyle/>
        <a:p>
          <a:endParaRPr lang="en-US"/>
        </a:p>
      </dgm:t>
    </dgm:pt>
    <dgm:pt modelId="{AFA6C6E3-2407-473A-99CB-35FFA1CFBB51}" type="sibTrans" cxnId="{BE2A554D-6FAA-4935-8ABA-6674AD975A7C}">
      <dgm:prSet/>
      <dgm:spPr/>
      <dgm:t>
        <a:bodyPr/>
        <a:lstStyle/>
        <a:p>
          <a:endParaRPr lang="en-US"/>
        </a:p>
      </dgm:t>
    </dgm:pt>
    <dgm:pt modelId="{364F5853-53FA-41D9-B2E9-BEA1221AC57B}">
      <dgm:prSet/>
      <dgm:spPr/>
      <dgm:t>
        <a:bodyPr/>
        <a:lstStyle/>
        <a:p>
          <a:r>
            <a:rPr lang="en-US"/>
            <a:t>http://www.ft.com/inl/cms/s/0/ba8a7064-77f5-11e5-933d-efcdc3c11c89.html#axzz3xbndHNBN http://www.reuters.com/article/eurozone-greece-reform-banks-idUSL8N0Z70OB20150621 </a:t>
          </a:r>
        </a:p>
      </dgm:t>
    </dgm:pt>
    <dgm:pt modelId="{BC68B2E2-139D-4585-8B25-DA1EA990AED0}" type="parTrans" cxnId="{3F40ACFF-906D-4F23-A9A0-6101ED3C7422}">
      <dgm:prSet/>
      <dgm:spPr/>
      <dgm:t>
        <a:bodyPr/>
        <a:lstStyle/>
        <a:p>
          <a:endParaRPr lang="en-US"/>
        </a:p>
      </dgm:t>
    </dgm:pt>
    <dgm:pt modelId="{21F028F8-EA9F-4674-AA65-DC1AAF43D6A3}" type="sibTrans" cxnId="{3F40ACFF-906D-4F23-A9A0-6101ED3C7422}">
      <dgm:prSet/>
      <dgm:spPr/>
      <dgm:t>
        <a:bodyPr/>
        <a:lstStyle/>
        <a:p>
          <a:endParaRPr lang="en-US"/>
        </a:p>
      </dgm:t>
    </dgm:pt>
    <dgm:pt modelId="{04F58FF6-FE5C-489C-81D5-77365BF54CC5}">
      <dgm:prSet/>
      <dgm:spPr/>
      <dgm:t>
        <a:bodyPr/>
        <a:lstStyle/>
        <a:p>
          <a:r>
            <a:rPr lang="en-US"/>
            <a:t>http://www.nytimes.com/2015/11/25/business/eu-proposes-a-common-deposit-insurance-program-for- eurozone.html?_r=0 </a:t>
          </a:r>
        </a:p>
      </dgm:t>
    </dgm:pt>
    <dgm:pt modelId="{D1E43B7A-31D7-4225-A772-B2931405B90F}" type="parTrans" cxnId="{75E7B368-86F7-4078-85E5-E23870F5F9D7}">
      <dgm:prSet/>
      <dgm:spPr/>
      <dgm:t>
        <a:bodyPr/>
        <a:lstStyle/>
        <a:p>
          <a:endParaRPr lang="en-US"/>
        </a:p>
      </dgm:t>
    </dgm:pt>
    <dgm:pt modelId="{21AE3D7C-5E81-4873-B6BB-91193C60A9B7}" type="sibTrans" cxnId="{75E7B368-86F7-4078-85E5-E23870F5F9D7}">
      <dgm:prSet/>
      <dgm:spPr/>
      <dgm:t>
        <a:bodyPr/>
        <a:lstStyle/>
        <a:p>
          <a:endParaRPr lang="en-US"/>
        </a:p>
      </dgm:t>
    </dgm:pt>
    <dgm:pt modelId="{2CCC5306-DBBC-0F4A-80B4-DA80AE52DFA4}" type="pres">
      <dgm:prSet presAssocID="{453BE3AC-866D-41BF-8614-552C47D28FAE}" presName="vert0" presStyleCnt="0">
        <dgm:presLayoutVars>
          <dgm:dir/>
          <dgm:animOne val="branch"/>
          <dgm:animLvl val="lvl"/>
        </dgm:presLayoutVars>
      </dgm:prSet>
      <dgm:spPr/>
      <dgm:t>
        <a:bodyPr/>
        <a:lstStyle/>
        <a:p>
          <a:endParaRPr lang="pl-PL"/>
        </a:p>
      </dgm:t>
    </dgm:pt>
    <dgm:pt modelId="{06A6B198-D331-D34C-A212-9D0DD5408D86}" type="pres">
      <dgm:prSet presAssocID="{B3A67A21-C14F-4C2F-9796-0701948996BF}" presName="thickLine" presStyleLbl="alignNode1" presStyleIdx="0" presStyleCnt="7"/>
      <dgm:spPr/>
    </dgm:pt>
    <dgm:pt modelId="{3E7ED40A-92BE-764C-8A34-E81CDF29AB5E}" type="pres">
      <dgm:prSet presAssocID="{B3A67A21-C14F-4C2F-9796-0701948996BF}" presName="horz1" presStyleCnt="0"/>
      <dgm:spPr/>
    </dgm:pt>
    <dgm:pt modelId="{5BE9E3EC-CA1E-5C49-9963-E56CD06BD76C}" type="pres">
      <dgm:prSet presAssocID="{B3A67A21-C14F-4C2F-9796-0701948996BF}" presName="tx1" presStyleLbl="revTx" presStyleIdx="0" presStyleCnt="7"/>
      <dgm:spPr/>
      <dgm:t>
        <a:bodyPr/>
        <a:lstStyle/>
        <a:p>
          <a:endParaRPr lang="pl-PL"/>
        </a:p>
      </dgm:t>
    </dgm:pt>
    <dgm:pt modelId="{BBDD99BC-8C6F-8C49-8F8F-7EA0BA7B67B8}" type="pres">
      <dgm:prSet presAssocID="{B3A67A21-C14F-4C2F-9796-0701948996BF}" presName="vert1" presStyleCnt="0"/>
      <dgm:spPr/>
    </dgm:pt>
    <dgm:pt modelId="{7654AE6E-46F7-E54C-AC7E-F130AC8EDD0C}" type="pres">
      <dgm:prSet presAssocID="{A2ADFCF0-3062-4A65-A41F-D724CA7CC251}" presName="thickLine" presStyleLbl="alignNode1" presStyleIdx="1" presStyleCnt="7"/>
      <dgm:spPr/>
    </dgm:pt>
    <dgm:pt modelId="{FB5CE2B0-7AC7-DF4D-9981-AB6A9C1A94D9}" type="pres">
      <dgm:prSet presAssocID="{A2ADFCF0-3062-4A65-A41F-D724CA7CC251}" presName="horz1" presStyleCnt="0"/>
      <dgm:spPr/>
    </dgm:pt>
    <dgm:pt modelId="{35A43080-3CE9-184A-AF6C-D2814A800DCB}" type="pres">
      <dgm:prSet presAssocID="{A2ADFCF0-3062-4A65-A41F-D724CA7CC251}" presName="tx1" presStyleLbl="revTx" presStyleIdx="1" presStyleCnt="7"/>
      <dgm:spPr/>
      <dgm:t>
        <a:bodyPr/>
        <a:lstStyle/>
        <a:p>
          <a:endParaRPr lang="pl-PL"/>
        </a:p>
      </dgm:t>
    </dgm:pt>
    <dgm:pt modelId="{381A094E-2910-AE40-B2C3-FB3CA4881493}" type="pres">
      <dgm:prSet presAssocID="{A2ADFCF0-3062-4A65-A41F-D724CA7CC251}" presName="vert1" presStyleCnt="0"/>
      <dgm:spPr/>
    </dgm:pt>
    <dgm:pt modelId="{635ED20A-3823-4847-A729-5356A5E92AD5}" type="pres">
      <dgm:prSet presAssocID="{0BC31A0A-1144-4CDC-91B5-15000CA2ADCB}" presName="thickLine" presStyleLbl="alignNode1" presStyleIdx="2" presStyleCnt="7"/>
      <dgm:spPr/>
    </dgm:pt>
    <dgm:pt modelId="{A31C307A-A63E-0045-BAB0-376B4394B43C}" type="pres">
      <dgm:prSet presAssocID="{0BC31A0A-1144-4CDC-91B5-15000CA2ADCB}" presName="horz1" presStyleCnt="0"/>
      <dgm:spPr/>
    </dgm:pt>
    <dgm:pt modelId="{317CA019-8AD2-2D42-8EE5-2F6B301D14DB}" type="pres">
      <dgm:prSet presAssocID="{0BC31A0A-1144-4CDC-91B5-15000CA2ADCB}" presName="tx1" presStyleLbl="revTx" presStyleIdx="2" presStyleCnt="7"/>
      <dgm:spPr/>
      <dgm:t>
        <a:bodyPr/>
        <a:lstStyle/>
        <a:p>
          <a:endParaRPr lang="pl-PL"/>
        </a:p>
      </dgm:t>
    </dgm:pt>
    <dgm:pt modelId="{F7809AD3-CB5B-B44A-8D5E-409473BF6B3A}" type="pres">
      <dgm:prSet presAssocID="{0BC31A0A-1144-4CDC-91B5-15000CA2ADCB}" presName="vert1" presStyleCnt="0"/>
      <dgm:spPr/>
    </dgm:pt>
    <dgm:pt modelId="{0A065565-9737-E748-B307-30C0CA6D0AC1}" type="pres">
      <dgm:prSet presAssocID="{3C9F08A6-2B53-404E-B863-4D2D139F7D11}" presName="thickLine" presStyleLbl="alignNode1" presStyleIdx="3" presStyleCnt="7"/>
      <dgm:spPr/>
    </dgm:pt>
    <dgm:pt modelId="{CAC34614-978D-5147-B0C6-C4FAB01B544D}" type="pres">
      <dgm:prSet presAssocID="{3C9F08A6-2B53-404E-B863-4D2D139F7D11}" presName="horz1" presStyleCnt="0"/>
      <dgm:spPr/>
    </dgm:pt>
    <dgm:pt modelId="{1FDBF33A-E68A-8C46-AB2E-A2DBCE40C46D}" type="pres">
      <dgm:prSet presAssocID="{3C9F08A6-2B53-404E-B863-4D2D139F7D11}" presName="tx1" presStyleLbl="revTx" presStyleIdx="3" presStyleCnt="7"/>
      <dgm:spPr/>
      <dgm:t>
        <a:bodyPr/>
        <a:lstStyle/>
        <a:p>
          <a:endParaRPr lang="pl-PL"/>
        </a:p>
      </dgm:t>
    </dgm:pt>
    <dgm:pt modelId="{8A0D1E7B-A04C-4E45-91FC-408F3524A0EB}" type="pres">
      <dgm:prSet presAssocID="{3C9F08A6-2B53-404E-B863-4D2D139F7D11}" presName="vert1" presStyleCnt="0"/>
      <dgm:spPr/>
    </dgm:pt>
    <dgm:pt modelId="{46E43936-52A7-EA48-965D-075A5F2FAB32}" type="pres">
      <dgm:prSet presAssocID="{F1B5533F-24EA-4C8D-A3EC-A9467E4DD30D}" presName="thickLine" presStyleLbl="alignNode1" presStyleIdx="4" presStyleCnt="7"/>
      <dgm:spPr/>
    </dgm:pt>
    <dgm:pt modelId="{04945291-AABC-8A4D-B1E2-998F65A0094F}" type="pres">
      <dgm:prSet presAssocID="{F1B5533F-24EA-4C8D-A3EC-A9467E4DD30D}" presName="horz1" presStyleCnt="0"/>
      <dgm:spPr/>
    </dgm:pt>
    <dgm:pt modelId="{4649E30F-CA5C-6E40-9668-9BFBFF36526A}" type="pres">
      <dgm:prSet presAssocID="{F1B5533F-24EA-4C8D-A3EC-A9467E4DD30D}" presName="tx1" presStyleLbl="revTx" presStyleIdx="4" presStyleCnt="7"/>
      <dgm:spPr/>
      <dgm:t>
        <a:bodyPr/>
        <a:lstStyle/>
        <a:p>
          <a:endParaRPr lang="pl-PL"/>
        </a:p>
      </dgm:t>
    </dgm:pt>
    <dgm:pt modelId="{3B9BA0A8-B501-B342-9153-92EDBA56955A}" type="pres">
      <dgm:prSet presAssocID="{F1B5533F-24EA-4C8D-A3EC-A9467E4DD30D}" presName="vert1" presStyleCnt="0"/>
      <dgm:spPr/>
    </dgm:pt>
    <dgm:pt modelId="{7617E6A9-7323-B14D-8ED5-C863A5E4DE41}" type="pres">
      <dgm:prSet presAssocID="{364F5853-53FA-41D9-B2E9-BEA1221AC57B}" presName="thickLine" presStyleLbl="alignNode1" presStyleIdx="5" presStyleCnt="7"/>
      <dgm:spPr/>
    </dgm:pt>
    <dgm:pt modelId="{6DA69EF0-6EB9-6948-8606-D74A28FDE8FE}" type="pres">
      <dgm:prSet presAssocID="{364F5853-53FA-41D9-B2E9-BEA1221AC57B}" presName="horz1" presStyleCnt="0"/>
      <dgm:spPr/>
    </dgm:pt>
    <dgm:pt modelId="{B9C959BF-609C-8B4A-B273-5501F97A26F8}" type="pres">
      <dgm:prSet presAssocID="{364F5853-53FA-41D9-B2E9-BEA1221AC57B}" presName="tx1" presStyleLbl="revTx" presStyleIdx="5" presStyleCnt="7"/>
      <dgm:spPr/>
      <dgm:t>
        <a:bodyPr/>
        <a:lstStyle/>
        <a:p>
          <a:endParaRPr lang="pl-PL"/>
        </a:p>
      </dgm:t>
    </dgm:pt>
    <dgm:pt modelId="{6F077878-780E-C84C-9D36-5BC851197C78}" type="pres">
      <dgm:prSet presAssocID="{364F5853-53FA-41D9-B2E9-BEA1221AC57B}" presName="vert1" presStyleCnt="0"/>
      <dgm:spPr/>
    </dgm:pt>
    <dgm:pt modelId="{E70CE16D-38D4-7349-8EFA-25EE22559E81}" type="pres">
      <dgm:prSet presAssocID="{04F58FF6-FE5C-489C-81D5-77365BF54CC5}" presName="thickLine" presStyleLbl="alignNode1" presStyleIdx="6" presStyleCnt="7"/>
      <dgm:spPr/>
    </dgm:pt>
    <dgm:pt modelId="{76B00020-D934-9342-A57D-F77FCCD2EA28}" type="pres">
      <dgm:prSet presAssocID="{04F58FF6-FE5C-489C-81D5-77365BF54CC5}" presName="horz1" presStyleCnt="0"/>
      <dgm:spPr/>
    </dgm:pt>
    <dgm:pt modelId="{3D1D6514-D9CC-334A-AEF0-9650DE86EB2C}" type="pres">
      <dgm:prSet presAssocID="{04F58FF6-FE5C-489C-81D5-77365BF54CC5}" presName="tx1" presStyleLbl="revTx" presStyleIdx="6" presStyleCnt="7"/>
      <dgm:spPr/>
      <dgm:t>
        <a:bodyPr/>
        <a:lstStyle/>
        <a:p>
          <a:endParaRPr lang="pl-PL"/>
        </a:p>
      </dgm:t>
    </dgm:pt>
    <dgm:pt modelId="{F2CD4A0D-6554-524E-A35B-F6D50B0498E0}" type="pres">
      <dgm:prSet presAssocID="{04F58FF6-FE5C-489C-81D5-77365BF54CC5}" presName="vert1" presStyleCnt="0"/>
      <dgm:spPr/>
    </dgm:pt>
  </dgm:ptLst>
  <dgm:cxnLst>
    <dgm:cxn modelId="{85F268E2-787C-F446-8FAD-5820A4F9B811}" type="presOf" srcId="{B3A67A21-C14F-4C2F-9796-0701948996BF}" destId="{5BE9E3EC-CA1E-5C49-9963-E56CD06BD76C}" srcOrd="0" destOrd="0" presId="urn:microsoft.com/office/officeart/2008/layout/LinedList"/>
    <dgm:cxn modelId="{A1337A26-6C74-47AB-9B65-F92319F8CA91}" srcId="{453BE3AC-866D-41BF-8614-552C47D28FAE}" destId="{A2ADFCF0-3062-4A65-A41F-D724CA7CC251}" srcOrd="1" destOrd="0" parTransId="{99D6462E-4216-441A-BDAF-7CE37614A589}" sibTransId="{3AFE7C4B-760B-4802-ADF7-86C6E39022AE}"/>
    <dgm:cxn modelId="{7B43319C-9290-AF40-861C-DD60A4761A74}" type="presOf" srcId="{364F5853-53FA-41D9-B2E9-BEA1221AC57B}" destId="{B9C959BF-609C-8B4A-B273-5501F97A26F8}" srcOrd="0" destOrd="0" presId="urn:microsoft.com/office/officeart/2008/layout/LinedList"/>
    <dgm:cxn modelId="{FAF66F1A-2DD9-B74F-97C8-10FCA1F0FE9D}" type="presOf" srcId="{453BE3AC-866D-41BF-8614-552C47D28FAE}" destId="{2CCC5306-DBBC-0F4A-80B4-DA80AE52DFA4}" srcOrd="0" destOrd="0" presId="urn:microsoft.com/office/officeart/2008/layout/LinedList"/>
    <dgm:cxn modelId="{75E7B368-86F7-4078-85E5-E23870F5F9D7}" srcId="{453BE3AC-866D-41BF-8614-552C47D28FAE}" destId="{04F58FF6-FE5C-489C-81D5-77365BF54CC5}" srcOrd="6" destOrd="0" parTransId="{D1E43B7A-31D7-4225-A772-B2931405B90F}" sibTransId="{21AE3D7C-5E81-4873-B6BB-91193C60A9B7}"/>
    <dgm:cxn modelId="{1F02DE66-AD4B-8B43-97DB-84514D37D0F0}" type="presOf" srcId="{3C9F08A6-2B53-404E-B863-4D2D139F7D11}" destId="{1FDBF33A-E68A-8C46-AB2E-A2DBCE40C46D}" srcOrd="0" destOrd="0" presId="urn:microsoft.com/office/officeart/2008/layout/LinedList"/>
    <dgm:cxn modelId="{AD2BB3D4-E995-5B44-80FC-4BBF0264029F}" type="presOf" srcId="{04F58FF6-FE5C-489C-81D5-77365BF54CC5}" destId="{3D1D6514-D9CC-334A-AEF0-9650DE86EB2C}" srcOrd="0" destOrd="0" presId="urn:microsoft.com/office/officeart/2008/layout/LinedList"/>
    <dgm:cxn modelId="{458A8D44-0A24-4B7D-B0D1-46797974D26E}" srcId="{453BE3AC-866D-41BF-8614-552C47D28FAE}" destId="{0BC31A0A-1144-4CDC-91B5-15000CA2ADCB}" srcOrd="2" destOrd="0" parTransId="{2149E38E-E72B-4634-BD96-14884EB116D3}" sibTransId="{DF161AA3-3B66-4354-A85F-DE8A0027D048}"/>
    <dgm:cxn modelId="{BE2A554D-6FAA-4935-8ABA-6674AD975A7C}" srcId="{453BE3AC-866D-41BF-8614-552C47D28FAE}" destId="{F1B5533F-24EA-4C8D-A3EC-A9467E4DD30D}" srcOrd="4" destOrd="0" parTransId="{FD064109-5A88-4FFE-8068-DF76692DD3D8}" sibTransId="{AFA6C6E3-2407-473A-99CB-35FFA1CFBB51}"/>
    <dgm:cxn modelId="{9E60CB70-AD26-4CCF-A41A-ACE0B7136073}" srcId="{453BE3AC-866D-41BF-8614-552C47D28FAE}" destId="{3C9F08A6-2B53-404E-B863-4D2D139F7D11}" srcOrd="3" destOrd="0" parTransId="{6089C71C-C1B1-4586-9011-08CEB829C68D}" sibTransId="{444C1FF2-DDA5-439B-BBE8-32FE09A1B1FE}"/>
    <dgm:cxn modelId="{7E778A0E-3980-41C3-A523-8EDEFB4D1551}" srcId="{453BE3AC-866D-41BF-8614-552C47D28FAE}" destId="{B3A67A21-C14F-4C2F-9796-0701948996BF}" srcOrd="0" destOrd="0" parTransId="{333B65B3-BC3D-4047-9499-00EA83E35474}" sibTransId="{CF0F41F1-053A-401E-9FAC-CF41708DBC8B}"/>
    <dgm:cxn modelId="{CB78E247-4D53-8D41-8C25-948ADF88CB78}" type="presOf" srcId="{A2ADFCF0-3062-4A65-A41F-D724CA7CC251}" destId="{35A43080-3CE9-184A-AF6C-D2814A800DCB}" srcOrd="0" destOrd="0" presId="urn:microsoft.com/office/officeart/2008/layout/LinedList"/>
    <dgm:cxn modelId="{E2E9A566-75B4-4B45-B446-4161A001A75D}" type="presOf" srcId="{F1B5533F-24EA-4C8D-A3EC-A9467E4DD30D}" destId="{4649E30F-CA5C-6E40-9668-9BFBFF36526A}" srcOrd="0" destOrd="0" presId="urn:microsoft.com/office/officeart/2008/layout/LinedList"/>
    <dgm:cxn modelId="{FF8CB121-6ED1-404A-8373-5239965F8624}" type="presOf" srcId="{0BC31A0A-1144-4CDC-91B5-15000CA2ADCB}" destId="{317CA019-8AD2-2D42-8EE5-2F6B301D14DB}" srcOrd="0" destOrd="0" presId="urn:microsoft.com/office/officeart/2008/layout/LinedList"/>
    <dgm:cxn modelId="{3F40ACFF-906D-4F23-A9A0-6101ED3C7422}" srcId="{453BE3AC-866D-41BF-8614-552C47D28FAE}" destId="{364F5853-53FA-41D9-B2E9-BEA1221AC57B}" srcOrd="5" destOrd="0" parTransId="{BC68B2E2-139D-4585-8B25-DA1EA990AED0}" sibTransId="{21F028F8-EA9F-4674-AA65-DC1AAF43D6A3}"/>
    <dgm:cxn modelId="{6AD191AA-0101-D04F-ADD4-AAFC3F101F94}" type="presParOf" srcId="{2CCC5306-DBBC-0F4A-80B4-DA80AE52DFA4}" destId="{06A6B198-D331-D34C-A212-9D0DD5408D86}" srcOrd="0" destOrd="0" presId="urn:microsoft.com/office/officeart/2008/layout/LinedList"/>
    <dgm:cxn modelId="{8D4CF759-885A-6740-BDB9-2C2DB30CDA4C}" type="presParOf" srcId="{2CCC5306-DBBC-0F4A-80B4-DA80AE52DFA4}" destId="{3E7ED40A-92BE-764C-8A34-E81CDF29AB5E}" srcOrd="1" destOrd="0" presId="urn:microsoft.com/office/officeart/2008/layout/LinedList"/>
    <dgm:cxn modelId="{25AF6C20-B566-1F49-B5AE-8E3DA5BCE7B2}" type="presParOf" srcId="{3E7ED40A-92BE-764C-8A34-E81CDF29AB5E}" destId="{5BE9E3EC-CA1E-5C49-9963-E56CD06BD76C}" srcOrd="0" destOrd="0" presId="urn:microsoft.com/office/officeart/2008/layout/LinedList"/>
    <dgm:cxn modelId="{A546074D-470B-F241-A486-4F443404B71F}" type="presParOf" srcId="{3E7ED40A-92BE-764C-8A34-E81CDF29AB5E}" destId="{BBDD99BC-8C6F-8C49-8F8F-7EA0BA7B67B8}" srcOrd="1" destOrd="0" presId="urn:microsoft.com/office/officeart/2008/layout/LinedList"/>
    <dgm:cxn modelId="{1A2867A6-81BC-7442-BDF3-F03D05F2E452}" type="presParOf" srcId="{2CCC5306-DBBC-0F4A-80B4-DA80AE52DFA4}" destId="{7654AE6E-46F7-E54C-AC7E-F130AC8EDD0C}" srcOrd="2" destOrd="0" presId="urn:microsoft.com/office/officeart/2008/layout/LinedList"/>
    <dgm:cxn modelId="{425B8E6D-6B94-CA43-8C43-7D953B9B8484}" type="presParOf" srcId="{2CCC5306-DBBC-0F4A-80B4-DA80AE52DFA4}" destId="{FB5CE2B0-7AC7-DF4D-9981-AB6A9C1A94D9}" srcOrd="3" destOrd="0" presId="urn:microsoft.com/office/officeart/2008/layout/LinedList"/>
    <dgm:cxn modelId="{CB0B5AD8-D2AE-2A42-A7F5-8CC5BE493646}" type="presParOf" srcId="{FB5CE2B0-7AC7-DF4D-9981-AB6A9C1A94D9}" destId="{35A43080-3CE9-184A-AF6C-D2814A800DCB}" srcOrd="0" destOrd="0" presId="urn:microsoft.com/office/officeart/2008/layout/LinedList"/>
    <dgm:cxn modelId="{5B4AF6DD-1074-CA4A-BBCD-ED1DB13F9107}" type="presParOf" srcId="{FB5CE2B0-7AC7-DF4D-9981-AB6A9C1A94D9}" destId="{381A094E-2910-AE40-B2C3-FB3CA4881493}" srcOrd="1" destOrd="0" presId="urn:microsoft.com/office/officeart/2008/layout/LinedList"/>
    <dgm:cxn modelId="{E4A86D1F-AE79-944A-BA93-AA9FF4C0AAC0}" type="presParOf" srcId="{2CCC5306-DBBC-0F4A-80B4-DA80AE52DFA4}" destId="{635ED20A-3823-4847-A729-5356A5E92AD5}" srcOrd="4" destOrd="0" presId="urn:microsoft.com/office/officeart/2008/layout/LinedList"/>
    <dgm:cxn modelId="{84E26886-1FDD-1945-8FFC-815D3B378D1E}" type="presParOf" srcId="{2CCC5306-DBBC-0F4A-80B4-DA80AE52DFA4}" destId="{A31C307A-A63E-0045-BAB0-376B4394B43C}" srcOrd="5" destOrd="0" presId="urn:microsoft.com/office/officeart/2008/layout/LinedList"/>
    <dgm:cxn modelId="{9E7BF6CC-0AFF-B045-B7B1-BF7F5104F750}" type="presParOf" srcId="{A31C307A-A63E-0045-BAB0-376B4394B43C}" destId="{317CA019-8AD2-2D42-8EE5-2F6B301D14DB}" srcOrd="0" destOrd="0" presId="urn:microsoft.com/office/officeart/2008/layout/LinedList"/>
    <dgm:cxn modelId="{16887F26-28CE-174F-8DE7-59674AD11788}" type="presParOf" srcId="{A31C307A-A63E-0045-BAB0-376B4394B43C}" destId="{F7809AD3-CB5B-B44A-8D5E-409473BF6B3A}" srcOrd="1" destOrd="0" presId="urn:microsoft.com/office/officeart/2008/layout/LinedList"/>
    <dgm:cxn modelId="{4BF70D25-3F13-9043-A2C4-9C55E2AED557}" type="presParOf" srcId="{2CCC5306-DBBC-0F4A-80B4-DA80AE52DFA4}" destId="{0A065565-9737-E748-B307-30C0CA6D0AC1}" srcOrd="6" destOrd="0" presId="urn:microsoft.com/office/officeart/2008/layout/LinedList"/>
    <dgm:cxn modelId="{BEE1E990-1847-F141-A1D3-941B65FDCC1C}" type="presParOf" srcId="{2CCC5306-DBBC-0F4A-80B4-DA80AE52DFA4}" destId="{CAC34614-978D-5147-B0C6-C4FAB01B544D}" srcOrd="7" destOrd="0" presId="urn:microsoft.com/office/officeart/2008/layout/LinedList"/>
    <dgm:cxn modelId="{82E25694-AC2C-494B-91A9-5C4ECFC651E6}" type="presParOf" srcId="{CAC34614-978D-5147-B0C6-C4FAB01B544D}" destId="{1FDBF33A-E68A-8C46-AB2E-A2DBCE40C46D}" srcOrd="0" destOrd="0" presId="urn:microsoft.com/office/officeart/2008/layout/LinedList"/>
    <dgm:cxn modelId="{4EF2B825-D734-BF4E-9F53-7A05715BBFD7}" type="presParOf" srcId="{CAC34614-978D-5147-B0C6-C4FAB01B544D}" destId="{8A0D1E7B-A04C-4E45-91FC-408F3524A0EB}" srcOrd="1" destOrd="0" presId="urn:microsoft.com/office/officeart/2008/layout/LinedList"/>
    <dgm:cxn modelId="{DD52157A-7CB9-F84B-A02F-2F17000FE07B}" type="presParOf" srcId="{2CCC5306-DBBC-0F4A-80B4-DA80AE52DFA4}" destId="{46E43936-52A7-EA48-965D-075A5F2FAB32}" srcOrd="8" destOrd="0" presId="urn:microsoft.com/office/officeart/2008/layout/LinedList"/>
    <dgm:cxn modelId="{32A04449-3D19-7F48-A604-AF4CFB6E5E99}" type="presParOf" srcId="{2CCC5306-DBBC-0F4A-80B4-DA80AE52DFA4}" destId="{04945291-AABC-8A4D-B1E2-998F65A0094F}" srcOrd="9" destOrd="0" presId="urn:microsoft.com/office/officeart/2008/layout/LinedList"/>
    <dgm:cxn modelId="{181E4E2F-7E8C-4B4C-A0E6-84B030960D1B}" type="presParOf" srcId="{04945291-AABC-8A4D-B1E2-998F65A0094F}" destId="{4649E30F-CA5C-6E40-9668-9BFBFF36526A}" srcOrd="0" destOrd="0" presId="urn:microsoft.com/office/officeart/2008/layout/LinedList"/>
    <dgm:cxn modelId="{68B8B44D-996C-694B-8AD1-D51369DFA644}" type="presParOf" srcId="{04945291-AABC-8A4D-B1E2-998F65A0094F}" destId="{3B9BA0A8-B501-B342-9153-92EDBA56955A}" srcOrd="1" destOrd="0" presId="urn:microsoft.com/office/officeart/2008/layout/LinedList"/>
    <dgm:cxn modelId="{4498BF79-D9DE-534B-91AA-32D4DBC5162A}" type="presParOf" srcId="{2CCC5306-DBBC-0F4A-80B4-DA80AE52DFA4}" destId="{7617E6A9-7323-B14D-8ED5-C863A5E4DE41}" srcOrd="10" destOrd="0" presId="urn:microsoft.com/office/officeart/2008/layout/LinedList"/>
    <dgm:cxn modelId="{E37490F1-0FE9-B549-BB95-C387B204D3EC}" type="presParOf" srcId="{2CCC5306-DBBC-0F4A-80B4-DA80AE52DFA4}" destId="{6DA69EF0-6EB9-6948-8606-D74A28FDE8FE}" srcOrd="11" destOrd="0" presId="urn:microsoft.com/office/officeart/2008/layout/LinedList"/>
    <dgm:cxn modelId="{16D93EFD-E7F5-5548-82F3-677288753DE0}" type="presParOf" srcId="{6DA69EF0-6EB9-6948-8606-D74A28FDE8FE}" destId="{B9C959BF-609C-8B4A-B273-5501F97A26F8}" srcOrd="0" destOrd="0" presId="urn:microsoft.com/office/officeart/2008/layout/LinedList"/>
    <dgm:cxn modelId="{258DAEE5-D751-FB4F-8C06-70649F9E3943}" type="presParOf" srcId="{6DA69EF0-6EB9-6948-8606-D74A28FDE8FE}" destId="{6F077878-780E-C84C-9D36-5BC851197C78}" srcOrd="1" destOrd="0" presId="urn:microsoft.com/office/officeart/2008/layout/LinedList"/>
    <dgm:cxn modelId="{73AA9E47-B7FB-A14A-8350-5EC27A787519}" type="presParOf" srcId="{2CCC5306-DBBC-0F4A-80B4-DA80AE52DFA4}" destId="{E70CE16D-38D4-7349-8EFA-25EE22559E81}" srcOrd="12" destOrd="0" presId="urn:microsoft.com/office/officeart/2008/layout/LinedList"/>
    <dgm:cxn modelId="{0AC9B4AB-6875-6245-BC3C-E414696643F0}" type="presParOf" srcId="{2CCC5306-DBBC-0F4A-80B4-DA80AE52DFA4}" destId="{76B00020-D934-9342-A57D-F77FCCD2EA28}" srcOrd="13" destOrd="0" presId="urn:microsoft.com/office/officeart/2008/layout/LinedList"/>
    <dgm:cxn modelId="{F0C0AB29-B8C9-7D44-95D7-6A79800CC0E3}" type="presParOf" srcId="{76B00020-D934-9342-A57D-F77FCCD2EA28}" destId="{3D1D6514-D9CC-334A-AEF0-9650DE86EB2C}" srcOrd="0" destOrd="0" presId="urn:microsoft.com/office/officeart/2008/layout/LinedList"/>
    <dgm:cxn modelId="{E7BE3450-3C85-8E4F-B492-656B02085220}" type="presParOf" srcId="{76B00020-D934-9342-A57D-F77FCCD2EA28}" destId="{F2CD4A0D-6554-524E-A35B-F6D50B0498E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DAF9C9-9E07-4249-B38A-951975DB3DA3}" type="datetimeFigureOut">
              <a:rPr kumimoji="1" lang="ja-JP" altLang="en-US" smtClean="0"/>
              <a:t>2018/1/15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33174B-FC40-7643-97C5-AE781A6D4ADB}" type="slidenum">
              <a:rPr kumimoji="1" lang="ja-JP" altLang="en-US" smtClean="0"/>
              <a:t>‹#›</a:t>
            </a:fld>
            <a:endParaRPr kumimoji="1" lang="ja-JP" altLang="en-US"/>
          </a:p>
        </p:txBody>
      </p:sp>
    </p:spTree>
    <p:extLst>
      <p:ext uri="{BB962C8B-B14F-4D97-AF65-F5344CB8AC3E}">
        <p14:creationId xmlns:p14="http://schemas.microsoft.com/office/powerpoint/2010/main" val="145559068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as the finalization of the third pillar of the European banking union. EDIS will be put in place to guarantee depositors throughout the EU a 100,000 euro security on every deposit, a measure now put in place by deposit guarantee schemes (DGS) on which </a:t>
            </a:r>
            <a:r>
              <a:rPr kumimoji="1" lang="en-US" altLang="ja-JP" dirty="0" err="1">
                <a:solidFill>
                  <a:srgbClr val="FF0000"/>
                </a:solidFill>
              </a:rPr>
              <a:t>Sia</a:t>
            </a:r>
            <a:r>
              <a:rPr kumimoji="1" lang="en-US" altLang="ja-JP" dirty="0">
                <a:solidFill>
                  <a:srgbClr val="FF0000"/>
                </a:solidFill>
              </a:rPr>
              <a:t> Partners already reported in the beginning of 2015.</a:t>
            </a:r>
          </a:p>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dirty="0">
              <a:solidFill>
                <a:srgbClr val="FF0000"/>
              </a:solidFill>
            </a:endParaRPr>
          </a:p>
        </p:txBody>
      </p:sp>
      <p:sp>
        <p:nvSpPr>
          <p:cNvPr id="4" name="スライド番号プレースホルダー 3"/>
          <p:cNvSpPr>
            <a:spLocks noGrp="1"/>
          </p:cNvSpPr>
          <p:nvPr>
            <p:ph type="sldNum" sz="quarter" idx="10"/>
          </p:nvPr>
        </p:nvSpPr>
        <p:spPr/>
        <p:txBody>
          <a:bodyPr/>
          <a:lstStyle/>
          <a:p>
            <a:fld id="{F133174B-FC40-7643-97C5-AE781A6D4ADB}" type="slidenum">
              <a:rPr kumimoji="1" lang="ja-JP" altLang="en-US" smtClean="0"/>
              <a:t>2</a:t>
            </a:fld>
            <a:endParaRPr kumimoji="1" lang="ja-JP" altLang="en-US"/>
          </a:p>
        </p:txBody>
      </p:sp>
    </p:spTree>
    <p:extLst>
      <p:ext uri="{BB962C8B-B14F-4D97-AF65-F5344CB8AC3E}">
        <p14:creationId xmlns:p14="http://schemas.microsoft.com/office/powerpoint/2010/main" val="3853457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Phase1: Re-insurance: in case of bank crisis, depositors are able to get up to 100,000 euros per bank deposit account.</a:t>
            </a:r>
          </a:p>
          <a:p>
            <a:endParaRPr kumimoji="1" lang="en-US" altLang="ja-JP" dirty="0" smtClean="0"/>
          </a:p>
          <a:p>
            <a:r>
              <a:rPr kumimoji="1" lang="en-US" altLang="ja-JP" dirty="0" smtClean="0"/>
              <a:t>Second phase will be introduced in 2020. In case of bankruptcy, EDIS will contribute to the repayment of depositors starting from the first euro of loss. This system of co-insurance should start diminishing the importance of the national deposit guarantee schemes and the give more strength to EDIS.</a:t>
            </a:r>
          </a:p>
          <a:p>
            <a:endParaRPr kumimoji="1" lang="en-US" altLang="ja-JP" dirty="0" smtClean="0"/>
          </a:p>
          <a:p>
            <a:r>
              <a:rPr kumimoji="1" lang="en-US" altLang="ja-JP" dirty="0" smtClean="0"/>
              <a:t>Finally, phase 3 will be put into action in 2024. at the moment EDIS will entirely take over the roles of national deposit guarantee schemes and will insure depositors for the full 100%. = Importance of EDIS increases and also gives safety and security to deposit holders.</a:t>
            </a:r>
          </a:p>
          <a:p>
            <a:endParaRPr kumimoji="1" lang="en-US" altLang="ja-JP" dirty="0" smtClean="0"/>
          </a:p>
          <a:p>
            <a:r>
              <a:rPr kumimoji="1" lang="en-US" altLang="ja-JP" dirty="0" smtClean="0"/>
              <a:t>By the end of 2024, this system aims to cover 0.80% of all deposits in the Euro-zone with a total of over 50 billion euros. </a:t>
            </a:r>
            <a:endParaRPr kumimoji="1" lang="ja-JP" altLang="en-US" dirty="0"/>
          </a:p>
        </p:txBody>
      </p:sp>
      <p:sp>
        <p:nvSpPr>
          <p:cNvPr id="4" name="スライド番号プレースホルダー 3"/>
          <p:cNvSpPr>
            <a:spLocks noGrp="1"/>
          </p:cNvSpPr>
          <p:nvPr>
            <p:ph type="sldNum" sz="quarter" idx="10"/>
          </p:nvPr>
        </p:nvSpPr>
        <p:spPr/>
        <p:txBody>
          <a:bodyPr/>
          <a:lstStyle/>
          <a:p>
            <a:fld id="{F133174B-FC40-7643-97C5-AE781A6D4ADB}" type="slidenum">
              <a:rPr kumimoji="1" lang="ja-JP" altLang="en-US" smtClean="0"/>
              <a:t>5</a:t>
            </a:fld>
            <a:endParaRPr kumimoji="1" lang="ja-JP" altLang="en-US"/>
          </a:p>
        </p:txBody>
      </p:sp>
    </p:spTree>
    <p:extLst>
      <p:ext uri="{BB962C8B-B14F-4D97-AF65-F5344CB8AC3E}">
        <p14:creationId xmlns:p14="http://schemas.microsoft.com/office/powerpoint/2010/main" val="1796601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case of bank failure today, DGS would take action and make sure that deposits worth 100,000 euros would be insured so that depositors are not carrying the mistakes made by the management off the banks. The problem with the DGS is that large local shocks cannot be fully supported. This implies that a failure of the banking system affecting multiple banks could be fatal for the present guarantee schemes. </a:t>
            </a:r>
            <a:endParaRPr kumimoji="1" lang="ja-JP" altLang="en-US" dirty="0"/>
          </a:p>
        </p:txBody>
      </p:sp>
      <p:sp>
        <p:nvSpPr>
          <p:cNvPr id="4" name="スライド番号プレースホルダー 3"/>
          <p:cNvSpPr>
            <a:spLocks noGrp="1"/>
          </p:cNvSpPr>
          <p:nvPr>
            <p:ph type="sldNum" sz="quarter" idx="10"/>
          </p:nvPr>
        </p:nvSpPr>
        <p:spPr/>
        <p:txBody>
          <a:bodyPr/>
          <a:lstStyle/>
          <a:p>
            <a:fld id="{F133174B-FC40-7643-97C5-AE781A6D4ADB}" type="slidenum">
              <a:rPr kumimoji="1" lang="ja-JP" altLang="en-US" smtClean="0"/>
              <a:t>8</a:t>
            </a:fld>
            <a:endParaRPr kumimoji="1" lang="ja-JP" altLang="en-US"/>
          </a:p>
        </p:txBody>
      </p:sp>
    </p:spTree>
    <p:extLst>
      <p:ext uri="{BB962C8B-B14F-4D97-AF65-F5344CB8AC3E}">
        <p14:creationId xmlns:p14="http://schemas.microsoft.com/office/powerpoint/2010/main" val="163604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65066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140782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44551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396208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351517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308986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246340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60002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385443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216538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12F00-DBE4-9F4C-8050-4592A224F810}"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80416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12F00-DBE4-9F4C-8050-4592A224F810}" type="datetimeFigureOut">
              <a:rPr kumimoji="1" lang="ja-JP" altLang="en-US" smtClean="0"/>
              <a:t>2018/1/15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DCAD2-4D68-6B40-8D40-27C6BA31E826}" type="slidenum">
              <a:rPr kumimoji="1" lang="ja-JP" altLang="en-US" smtClean="0"/>
              <a:t>‹#›</a:t>
            </a:fld>
            <a:endParaRPr kumimoji="1" lang="ja-JP" altLang="en-US"/>
          </a:p>
        </p:txBody>
      </p:sp>
    </p:spTree>
    <p:extLst>
      <p:ext uri="{BB962C8B-B14F-4D97-AF65-F5344CB8AC3E}">
        <p14:creationId xmlns:p14="http://schemas.microsoft.com/office/powerpoint/2010/main" val="42033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19">
            <a:extLst>
              <a:ext uri="{FF2B5EF4-FFF2-40B4-BE49-F238E27FC236}">
                <a16:creationId xmlns="" xmlns:a16="http://schemas.microsoft.com/office/drawing/2014/main" id="{FFE24BB0-6C00-4CD0-B19A-F415130257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00107" y="4683319"/>
            <a:ext cx="4443893"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4021" r="2" b="2"/>
          <a:stretch/>
        </p:blipFill>
        <p:spPr>
          <a:xfrm>
            <a:off x="20" y="10"/>
            <a:ext cx="4440443" cy="2130941"/>
          </a:xfrm>
          <a:custGeom>
            <a:avLst/>
            <a:gdLst>
              <a:gd name="connsiteX0" fmla="*/ 0 w 5920618"/>
              <a:gd name="connsiteY0" fmla="*/ 0 h 2130951"/>
              <a:gd name="connsiteX1" fmla="*/ 5920618 w 5920618"/>
              <a:gd name="connsiteY1" fmla="*/ 0 h 2130951"/>
              <a:gd name="connsiteX2" fmla="*/ 4933709 w 5920618"/>
              <a:gd name="connsiteY2" fmla="*/ 2130951 h 2130951"/>
              <a:gd name="connsiteX3" fmla="*/ 0 w 5920618"/>
              <a:gd name="connsiteY3" fmla="*/ 2130951 h 2130951"/>
            </a:gdLst>
            <a:ahLst/>
            <a:cxnLst>
              <a:cxn ang="0">
                <a:pos x="connsiteX0" y="connsiteY0"/>
              </a:cxn>
              <a:cxn ang="0">
                <a:pos x="connsiteX1" y="connsiteY1"/>
              </a:cxn>
              <a:cxn ang="0">
                <a:pos x="connsiteX2" y="connsiteY2"/>
              </a:cxn>
              <a:cxn ang="0">
                <a:pos x="connsiteX3" y="connsiteY3"/>
              </a:cxn>
            </a:cxnLst>
            <a:rect l="l" t="t" r="r" b="b"/>
            <a:pathLst>
              <a:path w="5920618" h="2130951">
                <a:moveTo>
                  <a:pt x="0" y="0"/>
                </a:moveTo>
                <a:lnTo>
                  <a:pt x="5920618" y="0"/>
                </a:lnTo>
                <a:lnTo>
                  <a:pt x="4933709" y="2130951"/>
                </a:lnTo>
                <a:lnTo>
                  <a:pt x="0" y="2130951"/>
                </a:lnTo>
                <a:close/>
              </a:path>
            </a:pathLst>
          </a:custGeom>
        </p:spPr>
      </p:pic>
      <p:sp>
        <p:nvSpPr>
          <p:cNvPr id="23" name="Freeform 16">
            <a:extLst>
              <a:ext uri="{FF2B5EF4-FFF2-40B4-BE49-F238E27FC236}">
                <a16:creationId xmlns="" xmlns:a16="http://schemas.microsoft.com/office/drawing/2014/main" id="{B0BDD275-E79C-4B6F-9875-E474D59DC55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830814" y="0"/>
            <a:ext cx="5313186" cy="2130552"/>
          </a:xfrm>
          <a:custGeom>
            <a:avLst/>
            <a:gdLst>
              <a:gd name="connsiteX0" fmla="*/ 986725 w 7084249"/>
              <a:gd name="connsiteY0" fmla="*/ 0 h 2130552"/>
              <a:gd name="connsiteX1" fmla="*/ 7084249 w 7084249"/>
              <a:gd name="connsiteY1" fmla="*/ 0 h 2130552"/>
              <a:gd name="connsiteX2" fmla="*/ 7084249 w 7084249"/>
              <a:gd name="connsiteY2" fmla="*/ 2130552 h 2130552"/>
              <a:gd name="connsiteX3" fmla="*/ 0 w 7084249"/>
              <a:gd name="connsiteY3" fmla="*/ 2130552 h 2130552"/>
            </a:gdLst>
            <a:ahLst/>
            <a:cxnLst>
              <a:cxn ang="0">
                <a:pos x="connsiteX0" y="connsiteY0"/>
              </a:cxn>
              <a:cxn ang="0">
                <a:pos x="connsiteX1" y="connsiteY1"/>
              </a:cxn>
              <a:cxn ang="0">
                <a:pos x="connsiteX2" y="connsiteY2"/>
              </a:cxn>
              <a:cxn ang="0">
                <a:pos x="connsiteX3" y="connsiteY3"/>
              </a:cxn>
            </a:cxnLst>
            <a:rect l="l" t="t" r="r" b="b"/>
            <a:pathLst>
              <a:path w="7084249" h="2130552">
                <a:moveTo>
                  <a:pt x="986725" y="0"/>
                </a:moveTo>
                <a:lnTo>
                  <a:pt x="7084249" y="0"/>
                </a:lnTo>
                <a:lnTo>
                  <a:pt x="7084249" y="2130552"/>
                </a:lnTo>
                <a:lnTo>
                  <a:pt x="0" y="21305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2">
            <a:extLst>
              <a:ext uri="{FF2B5EF4-FFF2-40B4-BE49-F238E27FC236}">
                <a16:creationId xmlns="" xmlns:a16="http://schemas.microsoft.com/office/drawing/2014/main" id="{045D7A58-411F-4E92-A78E-A6FEB18900B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676942"/>
            <a:ext cx="5334159" cy="2176272"/>
          </a:xfrm>
          <a:custGeom>
            <a:avLst/>
            <a:gdLst>
              <a:gd name="connsiteX0" fmla="*/ 0 w 7112212"/>
              <a:gd name="connsiteY0" fmla="*/ 0 h 2176272"/>
              <a:gd name="connsiteX1" fmla="*/ 7112212 w 7112212"/>
              <a:gd name="connsiteY1" fmla="*/ 0 h 2176272"/>
              <a:gd name="connsiteX2" fmla="*/ 6104313 w 7112212"/>
              <a:gd name="connsiteY2" fmla="*/ 2176272 h 2176272"/>
              <a:gd name="connsiteX3" fmla="*/ 0 w 7112212"/>
              <a:gd name="connsiteY3" fmla="*/ 2176272 h 2176272"/>
            </a:gdLst>
            <a:ahLst/>
            <a:cxnLst>
              <a:cxn ang="0">
                <a:pos x="connsiteX0" y="connsiteY0"/>
              </a:cxn>
              <a:cxn ang="0">
                <a:pos x="connsiteX1" y="connsiteY1"/>
              </a:cxn>
              <a:cxn ang="0">
                <a:pos x="connsiteX2" y="connsiteY2"/>
              </a:cxn>
              <a:cxn ang="0">
                <a:pos x="connsiteX3" y="connsiteY3"/>
              </a:cxn>
            </a:cxnLst>
            <a:rect l="l" t="t" r="r" b="b"/>
            <a:pathLst>
              <a:path w="7112212" h="2176272">
                <a:moveTo>
                  <a:pt x="0" y="0"/>
                </a:moveTo>
                <a:lnTo>
                  <a:pt x="7112212" y="0"/>
                </a:lnTo>
                <a:lnTo>
                  <a:pt x="6104313" y="2176272"/>
                </a:lnTo>
                <a:lnTo>
                  <a:pt x="0" y="217627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タイトル 1"/>
          <p:cNvSpPr>
            <a:spLocks noGrp="1"/>
          </p:cNvSpPr>
          <p:nvPr>
            <p:ph type="ctrTitle"/>
          </p:nvPr>
        </p:nvSpPr>
        <p:spPr>
          <a:xfrm>
            <a:off x="1143000" y="2245810"/>
            <a:ext cx="6858000" cy="1355750"/>
          </a:xfrm>
        </p:spPr>
        <p:txBody>
          <a:bodyPr>
            <a:normAutofit/>
          </a:bodyPr>
          <a:lstStyle/>
          <a:p>
            <a:pPr algn="l">
              <a:lnSpc>
                <a:spcPct val="90000"/>
              </a:lnSpc>
            </a:pPr>
            <a:r>
              <a:rPr lang="en-US" altLang="ja-JP" sz="4300"/>
              <a:t>Bank Deposit insurance in CEE</a:t>
            </a:r>
            <a:endParaRPr kumimoji="1" lang="ja-JP" altLang="en-US" sz="4300"/>
          </a:p>
        </p:txBody>
      </p:sp>
      <p:sp>
        <p:nvSpPr>
          <p:cNvPr id="3" name="サブタイトル 2"/>
          <p:cNvSpPr>
            <a:spLocks noGrp="1"/>
          </p:cNvSpPr>
          <p:nvPr>
            <p:ph type="subTitle" idx="1"/>
          </p:nvPr>
        </p:nvSpPr>
        <p:spPr>
          <a:xfrm>
            <a:off x="1143000" y="3608516"/>
            <a:ext cx="6858000" cy="911117"/>
          </a:xfrm>
        </p:spPr>
        <p:txBody>
          <a:bodyPr>
            <a:normAutofit/>
          </a:bodyPr>
          <a:lstStyle/>
          <a:p>
            <a:pPr algn="l"/>
            <a:r>
              <a:rPr kumimoji="1" lang="en-US" altLang="ja-JP" sz="1700"/>
              <a:t>Yuki.Irie</a:t>
            </a:r>
          </a:p>
          <a:p>
            <a:pPr algn="l"/>
            <a:r>
              <a:rPr kumimoji="1" lang="pl-PL" altLang="ja-JP" sz="1700"/>
              <a:t>Oleksandr </a:t>
            </a:r>
            <a:r>
              <a:rPr lang="pl-PL" altLang="ja-JP" sz="1700"/>
              <a:t>Gerasymov</a:t>
            </a:r>
            <a:endParaRPr kumimoji="1" lang="ja-JP" altLang="en-US" sz="1700"/>
          </a:p>
        </p:txBody>
      </p:sp>
    </p:spTree>
    <p:extLst>
      <p:ext uri="{BB962C8B-B14F-4D97-AF65-F5344CB8AC3E}">
        <p14:creationId xmlns:p14="http://schemas.microsoft.com/office/powerpoint/2010/main" val="3049313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07457" y="712269"/>
            <a:ext cx="2528249" cy="5502264"/>
          </a:xfrm>
        </p:spPr>
        <p:txBody>
          <a:bodyPr>
            <a:normAutofit/>
          </a:bodyPr>
          <a:lstStyle/>
          <a:p>
            <a:r>
              <a:rPr lang="en-US">
                <a:solidFill>
                  <a:srgbClr val="FFFFFF"/>
                </a:solidFill>
              </a:rPr>
              <a:t>SOURCES </a:t>
            </a:r>
            <a:br>
              <a:rPr lang="en-US">
                <a:solidFill>
                  <a:srgbClr val="FFFFFF"/>
                </a:solidFill>
              </a:rPr>
            </a:br>
            <a:endParaRPr lang="pl-PL">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758033484"/>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5447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07457" y="712269"/>
            <a:ext cx="2528249" cy="5502264"/>
          </a:xfrm>
        </p:spPr>
        <p:txBody>
          <a:bodyPr>
            <a:normAutofit/>
          </a:bodyPr>
          <a:lstStyle/>
          <a:p>
            <a:r>
              <a:rPr lang="fr-FR" altLang="ja-JP" sz="3400">
                <a:solidFill>
                  <a:srgbClr val="FFFFFF"/>
                </a:solidFill>
              </a:rPr>
              <a:t>Introduction</a:t>
            </a:r>
            <a:endParaRPr kumimoji="1" lang="ja-JP" altLang="en-US" sz="3400">
              <a:solidFill>
                <a:srgbClr val="FFFFFF"/>
              </a:solidFill>
            </a:endParaRPr>
          </a:p>
        </p:txBody>
      </p:sp>
      <p:graphicFrame>
        <p:nvGraphicFramePr>
          <p:cNvPr id="5" name="コンテンツ プレースホルダー 2"/>
          <p:cNvGraphicFramePr>
            <a:graphicFrameLocks noGrp="1"/>
          </p:cNvGraphicFramePr>
          <p:nvPr>
            <p:ph idx="1"/>
            <p:extLst>
              <p:ext uri="{D42A27DB-BD31-4B8C-83A1-F6EECF244321}">
                <p14:modId xmlns:p14="http://schemas.microsoft.com/office/powerpoint/2010/main" val="281263925"/>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072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2413023"/>
            <a:ext cx="2064266" cy="2031956"/>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68580" tIns="34290" rIns="68580" bIns="34290" rtlCol="0" anchor="ctr">
            <a:normAutofit fontScale="90000"/>
          </a:bodyPr>
          <a:lstStyle/>
          <a:p>
            <a:pPr algn="ctr"/>
            <a:r>
              <a:rPr lang="en-US" sz="1800">
                <a:solidFill>
                  <a:schemeClr val="bg1"/>
                </a:solidFill>
              </a:rPr>
              <a:t>The last pillar of the European banking union</a:t>
            </a:r>
            <a:br>
              <a:rPr lang="en-US" sz="1800">
                <a:solidFill>
                  <a:schemeClr val="bg1"/>
                </a:solidFill>
              </a:rPr>
            </a:br>
            <a:endParaRPr lang="en-US" sz="180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8952" y="2046248"/>
            <a:ext cx="5710634" cy="3215300"/>
          </a:xfrm>
          <a:prstGeom prst="rect">
            <a:avLst/>
          </a:prstGeom>
        </p:spPr>
      </p:pic>
    </p:spTree>
    <p:extLst>
      <p:ext uri="{BB962C8B-B14F-4D97-AF65-F5344CB8AC3E}">
        <p14:creationId xmlns:p14="http://schemas.microsoft.com/office/powerpoint/2010/main" val="724886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6F9EB9F2-07E2-4D64-BBD8-BB5B217F121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 xmlns:a16="http://schemas.microsoft.com/office/drawing/2014/main" id="{F0C57C7C-DFE9-4A1E-B7A9-DF40E63366B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041918"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3285441" y="965199"/>
            <a:ext cx="5074558" cy="4927601"/>
          </a:xfrm>
        </p:spPr>
        <p:txBody>
          <a:bodyPr vert="horz" lIns="91440" tIns="45720" rIns="91440" bIns="45720" rtlCol="0" anchor="ctr">
            <a:normAutofit/>
          </a:bodyPr>
          <a:lstStyle/>
          <a:p>
            <a:pPr algn="l" defTabSz="914400">
              <a:lnSpc>
                <a:spcPct val="90000"/>
              </a:lnSpc>
            </a:pPr>
            <a:r>
              <a:rPr lang="en-US" altLang="ja-JP" sz="4700" kern="1200">
                <a:solidFill>
                  <a:schemeClr val="tx1">
                    <a:lumMod val="85000"/>
                    <a:lumOff val="15000"/>
                  </a:schemeClr>
                </a:solidFill>
                <a:latin typeface="+mj-lt"/>
                <a:ea typeface="+mj-ea"/>
                <a:cs typeface="+mj-cs"/>
              </a:rPr>
              <a:t>Towards more guarantees for European deposit holders</a:t>
            </a:r>
            <a:endParaRPr kumimoji="1" lang="en-US" altLang="ja-JP" sz="4700" kern="120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208636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solidFill>
                  <a:schemeClr val="tx1">
                    <a:lumMod val="50000"/>
                    <a:lumOff val="50000"/>
                  </a:schemeClr>
                </a:solidFill>
              </a:rPr>
              <a:t>Timeline and next steps of the European deposit insurance scheme</a:t>
            </a:r>
            <a:endParaRPr kumimoji="1" lang="ja-JP" altLang="en-US" dirty="0">
              <a:solidFill>
                <a:schemeClr val="tx1">
                  <a:lumMod val="50000"/>
                  <a:lumOff val="50000"/>
                </a:schemeClr>
              </a:solidFill>
            </a:endParaRPr>
          </a:p>
        </p:txBody>
      </p:sp>
      <p:pic>
        <p:nvPicPr>
          <p:cNvPr id="4" name="コンテンツ プレースホルダー 3" descr="edis_-_1.jp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19212" y="2010569"/>
            <a:ext cx="6505575" cy="3705225"/>
          </a:xfrm>
        </p:spPr>
      </p:pic>
    </p:spTree>
    <p:extLst>
      <p:ext uri="{BB962C8B-B14F-4D97-AF65-F5344CB8AC3E}">
        <p14:creationId xmlns:p14="http://schemas.microsoft.com/office/powerpoint/2010/main" val="3741913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9144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コンテンツ プレースホルダー 3" descr="edis_-_3.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7273" y="1675227"/>
            <a:ext cx="7989452" cy="4394199"/>
          </a:xfrm>
          <a:prstGeom prst="rect">
            <a:avLst/>
          </a:prstGeom>
        </p:spPr>
      </p:pic>
      <p:sp>
        <p:nvSpPr>
          <p:cNvPr id="2" name="タイトル 1"/>
          <p:cNvSpPr>
            <a:spLocks noGrp="1"/>
          </p:cNvSpPr>
          <p:nvPr>
            <p:ph type="title"/>
          </p:nvPr>
        </p:nvSpPr>
        <p:spPr>
          <a:xfrm>
            <a:off x="417399" y="643467"/>
            <a:ext cx="8408193" cy="744836"/>
          </a:xfrm>
        </p:spPr>
        <p:txBody>
          <a:bodyPr vert="horz" lIns="91440" tIns="45720" rIns="91440" bIns="45720" rtlCol="0" anchor="ctr">
            <a:normAutofit/>
          </a:bodyPr>
          <a:lstStyle/>
          <a:p>
            <a:pPr defTabSz="914400">
              <a:lnSpc>
                <a:spcPct val="90000"/>
              </a:lnSpc>
            </a:pPr>
            <a:r>
              <a:rPr lang="en-US" altLang="ja-JP" sz="2200" kern="1200">
                <a:solidFill>
                  <a:schemeClr val="bg1"/>
                </a:solidFill>
                <a:latin typeface="+mj-lt"/>
                <a:ea typeface="+mj-ea"/>
                <a:cs typeface="+mj-cs"/>
              </a:rPr>
              <a:t>Timeline and next steps of the European deposit insurance scheme</a:t>
            </a:r>
            <a:endParaRPr kumimoji="1" lang="en-US" altLang="ja-JP" sz="2200" kern="1200">
              <a:solidFill>
                <a:schemeClr val="bg1"/>
              </a:solidFill>
              <a:latin typeface="+mj-lt"/>
              <a:ea typeface="+mj-ea"/>
              <a:cs typeface="+mj-cs"/>
            </a:endParaRPr>
          </a:p>
        </p:txBody>
      </p:sp>
    </p:spTree>
    <p:extLst>
      <p:ext uri="{BB962C8B-B14F-4D97-AF65-F5344CB8AC3E}">
        <p14:creationId xmlns:p14="http://schemas.microsoft.com/office/powerpoint/2010/main" val="852063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 xmlns:a16="http://schemas.microsoft.com/office/drawing/2014/main"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07457" y="712269"/>
            <a:ext cx="2528249" cy="5502264"/>
          </a:xfrm>
        </p:spPr>
        <p:txBody>
          <a:bodyPr vert="horz" lIns="68580" tIns="34290" rIns="68580" bIns="34290" rtlCol="0">
            <a:normAutofit/>
          </a:bodyPr>
          <a:lstStyle/>
          <a:p>
            <a:r>
              <a:rPr lang="en-US" sz="2800">
                <a:solidFill>
                  <a:srgbClr val="FFFFFF"/>
                </a:solidFill>
              </a:rPr>
              <a:t>Pitfalls influencing the long- and short-term implementation of ED</a:t>
            </a:r>
            <a:br>
              <a:rPr lang="en-US" sz="2800">
                <a:solidFill>
                  <a:srgbClr val="FFFFFF"/>
                </a:solidFill>
              </a:rPr>
            </a:br>
            <a:endParaRPr lang="en-US" sz="2800">
              <a:solidFill>
                <a:srgbClr val="FFFFFF"/>
              </a:solidFill>
            </a:endParaRPr>
          </a:p>
        </p:txBody>
      </p:sp>
      <p:graphicFrame>
        <p:nvGraphicFramePr>
          <p:cNvPr id="16" name="TextBox 4"/>
          <p:cNvGraphicFramePr/>
          <p:nvPr>
            <p:extLst>
              <p:ext uri="{D42A27DB-BD31-4B8C-83A1-F6EECF244321}">
                <p14:modId xmlns:p14="http://schemas.microsoft.com/office/powerpoint/2010/main" val="3105502700"/>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1053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 xmlns:a16="http://schemas.microsoft.com/office/drawing/2014/main" id="{40BF962F-4C6F-461E-86F2-C43F56CC939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10597" y="1690688"/>
            <a:ext cx="65334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 xmlns:a16="http://schemas.microsoft.com/office/drawing/2014/main" id="{2E94A4F7-38E4-45EA-8E2E-CE1B5766B4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691640"/>
            <a:ext cx="4448591"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図 3" descr="edis_-_2_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7316" y="3496469"/>
            <a:ext cx="3878033" cy="135731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2" name="Freeform: Shape 21">
            <a:extLst>
              <a:ext uri="{FF2B5EF4-FFF2-40B4-BE49-F238E27FC236}">
                <a16:creationId xmlns="" xmlns:a16="http://schemas.microsoft.com/office/drawing/2014/main" id="{05C7EBC3-4672-4DAB-81C2-58661FAFAED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4103" y="-2"/>
            <a:ext cx="4509896"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p:cNvSpPr>
            <a:spLocks noGrp="1"/>
          </p:cNvSpPr>
          <p:nvPr>
            <p:ph type="title"/>
          </p:nvPr>
        </p:nvSpPr>
        <p:spPr>
          <a:xfrm>
            <a:off x="628650" y="365126"/>
            <a:ext cx="4005453" cy="1146176"/>
          </a:xfrm>
        </p:spPr>
        <p:txBody>
          <a:bodyPr>
            <a:normAutofit/>
          </a:bodyPr>
          <a:lstStyle/>
          <a:p>
            <a:pPr>
              <a:lnSpc>
                <a:spcPct val="90000"/>
              </a:lnSpc>
            </a:pPr>
            <a:r>
              <a:rPr lang="en-US" altLang="ja-JP" sz="2800" dirty="0"/>
              <a:t>How will EDIS give Europeans safer deposits?</a:t>
            </a:r>
            <a:endParaRPr kumimoji="1" lang="ja-JP" altLang="en-US" sz="2800" dirty="0"/>
          </a:p>
        </p:txBody>
      </p:sp>
      <p:sp>
        <p:nvSpPr>
          <p:cNvPr id="3" name="コンテンツ プレースホルダー 2"/>
          <p:cNvSpPr>
            <a:spLocks noGrp="1"/>
          </p:cNvSpPr>
          <p:nvPr>
            <p:ph idx="1"/>
          </p:nvPr>
        </p:nvSpPr>
        <p:spPr>
          <a:xfrm>
            <a:off x="628650" y="2173288"/>
            <a:ext cx="2702378" cy="3639684"/>
          </a:xfrm>
        </p:spPr>
        <p:txBody>
          <a:bodyPr anchor="ctr">
            <a:normAutofit/>
          </a:bodyPr>
          <a:lstStyle/>
          <a:p>
            <a:r>
              <a:rPr kumimoji="1" lang="en-US" altLang="ja-JP" sz="1700">
                <a:solidFill>
                  <a:schemeClr val="bg1"/>
                </a:solidFill>
              </a:rPr>
              <a:t>First of all, is there any a need for a installment of EDIS?</a:t>
            </a:r>
          </a:p>
          <a:p>
            <a:endParaRPr lang="en-US" altLang="ja-JP" sz="1700">
              <a:solidFill>
                <a:schemeClr val="bg1"/>
              </a:solidFill>
            </a:endParaRPr>
          </a:p>
          <a:p>
            <a:r>
              <a:rPr lang="en-US" altLang="ja-JP" sz="1700">
                <a:solidFill>
                  <a:schemeClr val="bg1"/>
                </a:solidFill>
              </a:rPr>
              <a:t>Instead of DGS, EDIS gives more Stability for both short and long term</a:t>
            </a:r>
          </a:p>
        </p:txBody>
      </p:sp>
    </p:spTree>
    <p:extLst>
      <p:ext uri="{BB962C8B-B14F-4D97-AF65-F5344CB8AC3E}">
        <p14:creationId xmlns:p14="http://schemas.microsoft.com/office/powerpoint/2010/main" val="310450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4F9F79B-A093-478E-96B5-EE02BC93A8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 xmlns:a16="http://schemas.microsoft.com/office/drawing/2014/main" id="{D4C22394-EBC2-4FAF-A555-6C02D589EED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16200000">
            <a:off x="113157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 xmlns:a16="http://schemas.microsoft.com/office/drawing/2014/main" id="{F7194F93-1F71-4A70-9DF1-28F18377111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49672" y="5004581"/>
            <a:ext cx="721797"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 xmlns:a16="http://schemas.microsoft.com/office/drawing/2014/main" id="{9BBC0C84-DC2A-43AE-9576-0A44295E8B9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847793" y="4865965"/>
            <a:ext cx="220272"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 xmlns:a16="http://schemas.microsoft.com/office/drawing/2014/main" id="{11394CD8-BD30-4B74-86F4-51FDF33834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69084" y="0"/>
            <a:ext cx="4274916"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80059" y="4526280"/>
            <a:ext cx="5558011" cy="1737360"/>
          </a:xfrm>
        </p:spPr>
        <p:txBody>
          <a:bodyPr vert="horz" lIns="91440" tIns="45720" rIns="91440" bIns="45720" rtlCol="0" anchor="ctr">
            <a:normAutofit/>
          </a:bodyPr>
          <a:lstStyle/>
          <a:p>
            <a:pPr algn="l" defTabSz="914400">
              <a:lnSpc>
                <a:spcPct val="90000"/>
              </a:lnSpc>
            </a:pPr>
            <a:r>
              <a:rPr lang="en-US" sz="3600" kern="1200">
                <a:solidFill>
                  <a:schemeClr val="tx1"/>
                </a:solidFill>
                <a:latin typeface="+mj-lt"/>
                <a:ea typeface="+mj-ea"/>
                <a:cs typeface="+mj-cs"/>
              </a:rPr>
              <a:t>Is the work to complete the banking union finished?</a:t>
            </a:r>
            <a:br>
              <a:rPr lang="en-US" sz="3600" kern="1200">
                <a:solidFill>
                  <a:schemeClr val="tx1"/>
                </a:solidFill>
                <a:latin typeface="+mj-lt"/>
                <a:ea typeface="+mj-ea"/>
                <a:cs typeface="+mj-cs"/>
              </a:rPr>
            </a:br>
            <a:endParaRPr lang="en-US" sz="3600" kern="1200">
              <a:solidFill>
                <a:schemeClr val="tx1"/>
              </a:solidFill>
              <a:latin typeface="+mj-lt"/>
              <a:ea typeface="+mj-ea"/>
              <a:cs typeface="+mj-cs"/>
            </a:endParaRPr>
          </a:p>
        </p:txBody>
      </p:sp>
      <p:sp>
        <p:nvSpPr>
          <p:cNvPr id="3" name="TextBox 2"/>
          <p:cNvSpPr txBox="1"/>
          <p:nvPr/>
        </p:nvSpPr>
        <p:spPr>
          <a:xfrm>
            <a:off x="480060" y="595293"/>
            <a:ext cx="4257477" cy="3463951"/>
          </a:xfrm>
          <a:prstGeom prst="rect">
            <a:avLst/>
          </a:prstGeom>
        </p:spPr>
        <p:txBody>
          <a:bodyPr vert="horz" lIns="91440" tIns="45720" rIns="91440" bIns="45720" rtlCol="0" anchor="ctr">
            <a:normAutofit/>
          </a:bodyPr>
          <a:lstStyle/>
          <a:p>
            <a:pPr indent="-228600" defTabSz="914400">
              <a:lnSpc>
                <a:spcPct val="90000"/>
              </a:lnSpc>
              <a:spcAft>
                <a:spcPts val="450"/>
              </a:spcAft>
              <a:buFont typeface="Arial" panose="020B0604020202020204" pitchFamily="34" charset="0"/>
              <a:buChar char="•"/>
            </a:pPr>
            <a:r>
              <a:rPr lang="en-US" sz="1600"/>
              <a:t>Overall it is definitely a step in the right direction to install EDIS by a gradual step-by-step process and to communicate a strong message to the European deposit holders. This process will allow the European Commission to deal with possible pitfalls that will occur down the road, optimize the EDIS construction, and prepare for different scenarios.</a:t>
            </a:r>
          </a:p>
        </p:txBody>
      </p:sp>
    </p:spTree>
    <p:extLst>
      <p:ext uri="{BB962C8B-B14F-4D97-AF65-F5344CB8AC3E}">
        <p14:creationId xmlns:p14="http://schemas.microsoft.com/office/powerpoint/2010/main" val="309921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614</Words>
  <Application>Microsoft Office PowerPoint</Application>
  <PresentationFormat>Pokaz na ekranie (4:3)</PresentationFormat>
  <Paragraphs>42</Paragraphs>
  <Slides>10</Slides>
  <Notes>3</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ＭＳ Ｐゴシック</vt:lpstr>
      <vt:lpstr>Arial</vt:lpstr>
      <vt:lpstr>Calibri</vt:lpstr>
      <vt:lpstr>ホワイト</vt:lpstr>
      <vt:lpstr>Bank Deposit insurance in CEE</vt:lpstr>
      <vt:lpstr>Introduction</vt:lpstr>
      <vt:lpstr>The last pillar of the European banking union </vt:lpstr>
      <vt:lpstr>Towards more guarantees for European deposit holders</vt:lpstr>
      <vt:lpstr>Timeline and next steps of the European deposit insurance scheme</vt:lpstr>
      <vt:lpstr>Timeline and next steps of the European deposit insurance scheme</vt:lpstr>
      <vt:lpstr>Pitfalls influencing the long- and short-term implementation of ED </vt:lpstr>
      <vt:lpstr>How will EDIS give Europeans safer deposits?</vt:lpstr>
      <vt:lpstr>Is the work to complete the banking union finished? </vt:lpstr>
      <vt:lpstr>SOURCES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Deposit insurance in CEE</dc:title>
  <dc:creator>nox</dc:creator>
  <cp:lastModifiedBy>Dagmara Piec</cp:lastModifiedBy>
  <cp:revision>14</cp:revision>
  <dcterms:created xsi:type="dcterms:W3CDTF">2017-12-18T11:16:20Z</dcterms:created>
  <dcterms:modified xsi:type="dcterms:W3CDTF">2018-01-15T12:59:54Z</dcterms:modified>
</cp:coreProperties>
</file>