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Verdana" panose="020B0604030504040204" pitchFamily="34" charset="0"/>
      <p:regular r:id="rId21"/>
      <p:bold r:id="rId22"/>
      <p:italic r:id="rId23"/>
      <p:boldItalic r:id="rId24"/>
    </p:embeddedFont>
    <p:embeddedFont>
      <p:font typeface="Nunito" panose="020B0604020202020204" charset="-18"/>
      <p:regular r:id="rId25"/>
      <p:bold r:id="rId26"/>
      <p:italic r:id="rId27"/>
      <p:boldItalic r:id="rId28"/>
    </p:embeddedFont>
    <p:embeddedFont>
      <p:font typeface="Trebuchet MS" panose="020B0603020202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917" autoAdjust="0"/>
  </p:normalViewPr>
  <p:slideViewPr>
    <p:cSldViewPr snapToGrid="0">
      <p:cViewPr varScale="1">
        <p:scale>
          <a:sx n="84" d="100"/>
          <a:sy n="84" d="100"/>
        </p:scale>
        <p:origin x="23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10025872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investopedia.com/terms/b/bitcoin.asp"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worldcat.org/issn/2183-0606" TargetMode="External"/><Relationship Id="rId5" Type="http://schemas.openxmlformats.org/officeDocument/2006/relationships/hyperlink" Target="https://en.wikipedia.org/wiki/International_Standard_Serial_Number" TargetMode="External"/><Relationship Id="rId4" Type="http://schemas.openxmlformats.org/officeDocument/2006/relationships/hyperlink" Target="http://www.open-jim.org/article/view/322"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irishtechnews.ie/why-bill-gates-and-mark-zuckerberg-are-investing-in-fintech-for-the-poo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350103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pl"/>
              <a:t>Info: https://www.trustpay.eu/about-us/history/</a:t>
            </a:r>
          </a:p>
          <a:p>
            <a:pPr marL="0" lvl="0" indent="0">
              <a:spcBef>
                <a:spcPts val="0"/>
              </a:spcBef>
              <a:buNone/>
            </a:pPr>
            <a:r>
              <a:rPr lang="pl"/>
              <a:t>Picture:https://www.linkedin.com/company/trustpay</a:t>
            </a:r>
          </a:p>
        </p:txBody>
      </p:sp>
    </p:spTree>
    <p:extLst>
      <p:ext uri="{BB962C8B-B14F-4D97-AF65-F5344CB8AC3E}">
        <p14:creationId xmlns:p14="http://schemas.microsoft.com/office/powerpoint/2010/main" val="2975525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r>
              <a:rPr lang="pl"/>
              <a:t>3. Benefiting from having own iban for EUR, USD and GDBdominated accounts</a:t>
            </a:r>
          </a:p>
          <a:p>
            <a:pPr marL="0" lvl="0" indent="0">
              <a:spcBef>
                <a:spcPts val="0"/>
              </a:spcBef>
              <a:buNone/>
            </a:pPr>
            <a:r>
              <a:rPr lang="pl"/>
              <a:t>4.Fintech company which not only offers a save way to pay or revieve money all over europe and ecpecially in the CEE but offers alternatives to the classic banking</a:t>
            </a:r>
          </a:p>
        </p:txBody>
      </p:sp>
    </p:spTree>
    <p:extLst>
      <p:ext uri="{BB962C8B-B14F-4D97-AF65-F5344CB8AC3E}">
        <p14:creationId xmlns:p14="http://schemas.microsoft.com/office/powerpoint/2010/main" val="231793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108120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2406554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441975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pl" sz="1200" dirty="0">
                <a:solidFill>
                  <a:schemeClr val="dk1"/>
                </a:solidFill>
                <a:latin typeface="Calibri"/>
                <a:ea typeface="Calibri"/>
                <a:cs typeface="Calibri"/>
                <a:sym typeface="Calibri"/>
              </a:rPr>
              <a:t>Main point: But it is important to ensure the fast speed of implementation to necessary reduction of uncertainty linked to the law environment. Both PSD II and GDPR ensure higher standards and many simplifications for digital economy, so countries that are further in the process of implementation (especially Estonia, Poland and Slovakia) have the significant advantage. </a:t>
            </a:r>
          </a:p>
          <a:p>
            <a:pPr marL="0" lvl="0" indent="0">
              <a:spcBef>
                <a:spcPts val="0"/>
              </a:spcBef>
              <a:buNone/>
            </a:pPr>
            <a:r>
              <a:rPr lang="pl" sz="1200" dirty="0">
                <a:solidFill>
                  <a:schemeClr val="dk1"/>
                </a:solidFill>
                <a:latin typeface="Calibri"/>
                <a:ea typeface="Calibri"/>
                <a:cs typeface="Calibri"/>
                <a:sym typeface="Calibri"/>
              </a:rPr>
              <a:t>FinTech in General: https://home.kpmg.com/xx/en/home/insights/2017/07/the-pulse-of-fintech-q1-17-global-analysis-of-funding-in-the-fintech-sector.html</a:t>
            </a:r>
            <a:br>
              <a:rPr lang="pl" sz="1200" dirty="0">
                <a:solidFill>
                  <a:schemeClr val="dk1"/>
                </a:solidFill>
                <a:latin typeface="Calibri"/>
                <a:ea typeface="Calibri"/>
                <a:cs typeface="Calibri"/>
                <a:sym typeface="Calibri"/>
              </a:rPr>
            </a:br>
            <a:r>
              <a:rPr lang="pl" sz="1200" dirty="0">
                <a:solidFill>
                  <a:schemeClr val="dk1"/>
                </a:solidFill>
                <a:latin typeface="Calibri"/>
                <a:ea typeface="Calibri"/>
                <a:cs typeface="Calibri"/>
                <a:sym typeface="Calibri"/>
              </a:rPr>
              <a:t>Fintech sector: http://www.techbullion.com/10-popular-fintech-sectors/</a:t>
            </a:r>
          </a:p>
        </p:txBody>
      </p:sp>
    </p:spTree>
    <p:extLst>
      <p:ext uri="{BB962C8B-B14F-4D97-AF65-F5344CB8AC3E}">
        <p14:creationId xmlns:p14="http://schemas.microsoft.com/office/powerpoint/2010/main" val="423013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pl" sz="1200">
                <a:highlight>
                  <a:srgbClr val="FFFFFF"/>
                </a:highlight>
              </a:rPr>
              <a:t>First Point:Since the end of the first decade of the 21st century, the term has expanded to include any technological innovation in the financial sector, including innovations in financial literacy and education, retail banking, investment and even crypto-currencies like </a:t>
            </a:r>
          </a:p>
          <a:p>
            <a:pPr marL="0" lvl="0" indent="0">
              <a:spcBef>
                <a:spcPts val="0"/>
              </a:spcBef>
              <a:buNone/>
            </a:pPr>
            <a:r>
              <a:rPr lang="pl" sz="1200" u="sng">
                <a:highlight>
                  <a:srgbClr val="FFFFFF"/>
                </a:highlight>
                <a:hlinkClick r:id="rId3"/>
              </a:rPr>
              <a:t>bitcoin</a:t>
            </a:r>
            <a:r>
              <a:rPr lang="pl" sz="1200">
                <a:highlight>
                  <a:srgbClr val="FFFFFF"/>
                </a:highlight>
              </a:rPr>
              <a:t>.</a:t>
            </a:r>
          </a:p>
          <a:p>
            <a:pPr marL="0" lvl="0" indent="0">
              <a:spcBef>
                <a:spcPts val="0"/>
              </a:spcBef>
              <a:buNone/>
            </a:pPr>
            <a:r>
              <a:rPr lang="pl" sz="1200">
                <a:highlight>
                  <a:srgbClr val="FFFFFF"/>
                </a:highlight>
              </a:rPr>
              <a:t>Second Point: Areas of application numbers, hedging, investment, provision, financing or consulting</a:t>
            </a:r>
          </a:p>
          <a:p>
            <a:pPr marL="0" lvl="0" indent="0">
              <a:spcBef>
                <a:spcPts val="0"/>
              </a:spcBef>
              <a:buNone/>
            </a:pPr>
            <a:r>
              <a:rPr lang="pl" sz="1200">
                <a:highlight>
                  <a:srgbClr val="FFFFFF"/>
                </a:highlight>
              </a:rPr>
              <a:t>Fourth Point: Counterpart to classic bank</a:t>
            </a:r>
          </a:p>
          <a:p>
            <a:pPr marL="0" lvl="0" indent="0">
              <a:spcBef>
                <a:spcPts val="0"/>
              </a:spcBef>
              <a:buNone/>
            </a:pPr>
            <a:r>
              <a:rPr lang="pl" sz="1200">
                <a:highlight>
                  <a:srgbClr val="FFFFFF"/>
                </a:highlight>
              </a:rPr>
              <a:t>Quote: Bill Gates said it. Back in 1994. And 28 years later, it’s set to become reality.</a:t>
            </a:r>
          </a:p>
          <a:p>
            <a:pPr marL="0" lvl="0" indent="0">
              <a:spcBef>
                <a:spcPts val="0"/>
              </a:spcBef>
              <a:buNone/>
            </a:pPr>
            <a:endParaRPr sz="1200">
              <a:highlight>
                <a:srgbClr val="FFFFFF"/>
              </a:highlight>
            </a:endParaRPr>
          </a:p>
          <a:p>
            <a:pPr marL="0" lvl="0" indent="0">
              <a:spcBef>
                <a:spcPts val="0"/>
              </a:spcBef>
              <a:buNone/>
            </a:pPr>
            <a:r>
              <a:rPr lang="pl" sz="1200">
                <a:highlight>
                  <a:srgbClr val="FFFFFF"/>
                </a:highlight>
              </a:rPr>
              <a:t>References:</a:t>
            </a:r>
          </a:p>
          <a:p>
            <a:pPr marL="0" lvl="0" indent="0">
              <a:spcBef>
                <a:spcPts val="0"/>
              </a:spcBef>
              <a:buNone/>
            </a:pPr>
            <a:r>
              <a:rPr lang="pl" sz="1200">
                <a:highlight>
                  <a:srgbClr val="F7F7F7"/>
                </a:highlight>
              </a:rPr>
              <a:t>Schueffel, Patrick (2017-03-09). </a:t>
            </a:r>
            <a:r>
              <a:rPr lang="pl" sz="1200" u="sng">
                <a:highlight>
                  <a:srgbClr val="F7F7F7"/>
                </a:highlight>
                <a:hlinkClick r:id="rId4"/>
              </a:rPr>
              <a:t>"Taming the Beast: A Scientific Definition of Fintech"</a:t>
            </a:r>
            <a:r>
              <a:rPr lang="pl" sz="1200">
                <a:highlight>
                  <a:srgbClr val="F7F7F7"/>
                </a:highlight>
              </a:rPr>
              <a:t>. </a:t>
            </a:r>
            <a:r>
              <a:rPr lang="pl" sz="1200" i="1">
                <a:highlight>
                  <a:srgbClr val="F7F7F7"/>
                </a:highlight>
              </a:rPr>
              <a:t>Journal of Innovation Management</a:t>
            </a:r>
            <a:r>
              <a:rPr lang="pl" sz="1200">
                <a:highlight>
                  <a:srgbClr val="F7F7F7"/>
                </a:highlight>
              </a:rPr>
              <a:t>. </a:t>
            </a:r>
            <a:r>
              <a:rPr lang="pl" sz="1200" b="1">
                <a:highlight>
                  <a:srgbClr val="F7F7F7"/>
                </a:highlight>
              </a:rPr>
              <a:t>4</a:t>
            </a:r>
            <a:r>
              <a:rPr lang="pl" sz="1200">
                <a:highlight>
                  <a:srgbClr val="F7F7F7"/>
                </a:highlight>
              </a:rPr>
              <a:t> (4): 32–54. </a:t>
            </a:r>
            <a:r>
              <a:rPr lang="pl" sz="1200" u="sng">
                <a:highlight>
                  <a:srgbClr val="F7F7F7"/>
                </a:highlight>
                <a:hlinkClick r:id="rId5"/>
              </a:rPr>
              <a:t>ISSN</a:t>
            </a:r>
            <a:r>
              <a:rPr lang="pl" sz="1200">
                <a:highlight>
                  <a:srgbClr val="F7F7F7"/>
                </a:highlight>
              </a:rPr>
              <a:t> </a:t>
            </a:r>
            <a:r>
              <a:rPr lang="pl" sz="1200" u="sng">
                <a:highlight>
                  <a:srgbClr val="F7F7F7"/>
                </a:highlight>
                <a:hlinkClick r:id="rId6"/>
              </a:rPr>
              <a:t>2183-0606</a:t>
            </a:r>
            <a:r>
              <a:rPr lang="pl" sz="1200">
                <a:highlight>
                  <a:srgbClr val="F7F7F7"/>
                </a:highlight>
              </a:rPr>
              <a:t>.</a:t>
            </a:r>
          </a:p>
          <a:p>
            <a:pPr marL="0" lvl="0" indent="0">
              <a:spcBef>
                <a:spcPts val="0"/>
              </a:spcBef>
              <a:buNone/>
            </a:pPr>
            <a:r>
              <a:rPr lang="pl" sz="1200">
                <a:highlight>
                  <a:srgbClr val="F7F7F7"/>
                </a:highlight>
              </a:rPr>
              <a:t>https://assets.kpmg.com/content/dam/kpmg/xx/pdf/2017/04/pulse-of-fintech-q1.pdf</a:t>
            </a:r>
          </a:p>
          <a:p>
            <a:pPr marL="0" lvl="0" indent="0">
              <a:spcBef>
                <a:spcPts val="0"/>
              </a:spcBef>
              <a:buNone/>
            </a:pPr>
            <a:endParaRPr sz="1200">
              <a:highlight>
                <a:srgbClr val="FFFFFF"/>
              </a:highlight>
            </a:endParaRPr>
          </a:p>
          <a:p>
            <a:pPr marL="0" lvl="0" indent="0">
              <a:spcBef>
                <a:spcPts val="0"/>
              </a:spcBef>
              <a:buNone/>
            </a:pPr>
            <a:r>
              <a:rPr lang="pl" sz="1200">
                <a:highlight>
                  <a:srgbClr val="FFFFFF"/>
                </a:highlight>
              </a:rPr>
              <a:t>https://marcabraham.com/2017/05/22/how-psd2-is-set-to-change-banking-up-as-we-know-it/</a:t>
            </a:r>
          </a:p>
        </p:txBody>
      </p:sp>
    </p:spTree>
    <p:extLst>
      <p:ext uri="{BB962C8B-B14F-4D97-AF65-F5344CB8AC3E}">
        <p14:creationId xmlns:p14="http://schemas.microsoft.com/office/powerpoint/2010/main" val="171123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pl"/>
              <a:t>“quote” </a:t>
            </a:r>
            <a:r>
              <a:rPr lang="pl" u="sng">
                <a:solidFill>
                  <a:schemeClr val="hlink"/>
                </a:solidFill>
                <a:hlinkClick r:id="rId3"/>
              </a:rPr>
              <a:t>http://irishtechnews.ie/why-bill-gates-and-mark-zuckerberg-are-investing-in-fintech-for-the-poor/</a:t>
            </a:r>
          </a:p>
          <a:p>
            <a:pPr marL="0" lvl="0" indent="-69850" rtl="0">
              <a:lnSpc>
                <a:spcPct val="115000"/>
              </a:lnSpc>
              <a:spcBef>
                <a:spcPts val="0"/>
              </a:spcBef>
              <a:spcAft>
                <a:spcPts val="1600"/>
              </a:spcAft>
              <a:buClr>
                <a:schemeClr val="dk1"/>
              </a:buClr>
              <a:buSzPts val="1100"/>
              <a:buFont typeface="Arial"/>
              <a:buNone/>
            </a:pPr>
            <a:r>
              <a:rPr lang="pl" sz="1650">
                <a:solidFill>
                  <a:srgbClr val="4C4C4C"/>
                </a:solidFill>
              </a:rPr>
              <a:t>“In the next 15 years, digital banking will give the poor more control over their assets and help them transform their lives.”</a:t>
            </a:r>
          </a:p>
          <a:p>
            <a:pPr marL="0" lvl="0" indent="0">
              <a:spcBef>
                <a:spcPts val="0"/>
              </a:spcBef>
              <a:buNone/>
            </a:pPr>
            <a:r>
              <a:rPr lang="pl"/>
              <a:t>https://marcabraham.files.wordpress.com/2017/05/bill-gates.jpg</a:t>
            </a:r>
          </a:p>
        </p:txBody>
      </p:sp>
    </p:spTree>
    <p:extLst>
      <p:ext uri="{BB962C8B-B14F-4D97-AF65-F5344CB8AC3E}">
        <p14:creationId xmlns:p14="http://schemas.microsoft.com/office/powerpoint/2010/main" val="100393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418155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59521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lang="pl" dirty="0"/>
          </a:p>
        </p:txBody>
      </p:sp>
    </p:spTree>
    <p:extLst>
      <p:ext uri="{BB962C8B-B14F-4D97-AF65-F5344CB8AC3E}">
        <p14:creationId xmlns:p14="http://schemas.microsoft.com/office/powerpoint/2010/main" val="337441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724363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extLst>
      <p:ext uri="{BB962C8B-B14F-4D97-AF65-F5344CB8AC3E}">
        <p14:creationId xmlns:p14="http://schemas.microsoft.com/office/powerpoint/2010/main" val="375105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wrap="square" lIns="91425" tIns="91425" rIns="91425" bIns="91425" anchor="ctr" anchorCtr="0"/>
          <a:lstStyle>
            <a:lvl1pPr lvl="0" algn="ctr">
              <a:spcBef>
                <a:spcPts val="0"/>
              </a:spcBef>
              <a:buSzPts val="3800"/>
              <a:buNone/>
              <a:defRPr sz="3800"/>
            </a:lvl1pPr>
            <a:lvl2pPr lvl="1" algn="ctr">
              <a:spcBef>
                <a:spcPts val="0"/>
              </a:spcBef>
              <a:buSzPts val="3800"/>
              <a:buNone/>
              <a:defRPr sz="3800"/>
            </a:lvl2pPr>
            <a:lvl3pPr lvl="2" algn="ctr">
              <a:spcBef>
                <a:spcPts val="0"/>
              </a:spcBef>
              <a:buSzPts val="3800"/>
              <a:buNone/>
              <a:defRPr sz="3800"/>
            </a:lvl3pPr>
            <a:lvl4pPr lvl="3" algn="ctr">
              <a:spcBef>
                <a:spcPts val="0"/>
              </a:spcBef>
              <a:buSzPts val="3800"/>
              <a:buNone/>
              <a:defRPr sz="3800"/>
            </a:lvl4pPr>
            <a:lvl5pPr lvl="4" algn="ctr">
              <a:spcBef>
                <a:spcPts val="0"/>
              </a:spcBef>
              <a:buSzPts val="3800"/>
              <a:buNone/>
              <a:defRPr sz="3800"/>
            </a:lvl5pPr>
            <a:lvl6pPr lvl="5" algn="ctr">
              <a:spcBef>
                <a:spcPts val="0"/>
              </a:spcBef>
              <a:buSzPts val="3800"/>
              <a:buNone/>
              <a:defRPr sz="3800"/>
            </a:lvl6pPr>
            <a:lvl7pPr lvl="6" algn="ctr">
              <a:spcBef>
                <a:spcPts val="0"/>
              </a:spcBef>
              <a:buSzPts val="3800"/>
              <a:buNone/>
              <a:defRPr sz="3800"/>
            </a:lvl7pPr>
            <a:lvl8pPr lvl="7" algn="ctr">
              <a:spcBef>
                <a:spcPts val="0"/>
              </a:spcBef>
              <a:buSzPts val="3800"/>
              <a:buNone/>
              <a:defRPr sz="3800"/>
            </a:lvl8pPr>
            <a:lvl9pPr lvl="8" algn="ctr">
              <a:spcBef>
                <a:spcPts val="0"/>
              </a:spcBef>
              <a:buSzPts val="3800"/>
              <a:buNone/>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pl"/>
              <a:t>‹#›</a:t>
            </a:fld>
            <a:endParaRPr lang="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grpSp>
      <p:sp>
        <p:nvSpPr>
          <p:cNvPr id="119" name="Shape 119"/>
          <p:cNvSpPr txBox="1">
            <a:spLocks noGrp="1"/>
          </p:cNvSpPr>
          <p:nvPr>
            <p:ph type="title"/>
          </p:nvPr>
        </p:nvSpPr>
        <p:spPr>
          <a:xfrm>
            <a:off x="1385850" y="1383850"/>
            <a:ext cx="6372300" cy="1379700"/>
          </a:xfrm>
          <a:prstGeom prst="rect">
            <a:avLst/>
          </a:prstGeom>
        </p:spPr>
        <p:txBody>
          <a:bodyPr wrap="square" lIns="91425" tIns="91425" rIns="91425" bIns="91425" anchor="ctr" anchorCtr="0"/>
          <a:lstStyle>
            <a:lvl1pPr lvl="0" algn="ctr">
              <a:spcBef>
                <a:spcPts val="0"/>
              </a:spcBef>
              <a:buClr>
                <a:schemeClr val="dk2"/>
              </a:buClr>
              <a:buSzPts val="8600"/>
              <a:buNone/>
              <a:defRPr sz="8600">
                <a:solidFill>
                  <a:schemeClr val="dk2"/>
                </a:solidFill>
              </a:defRPr>
            </a:lvl1pPr>
            <a:lvl2pPr lvl="1" algn="ctr">
              <a:spcBef>
                <a:spcPts val="0"/>
              </a:spcBef>
              <a:buClr>
                <a:schemeClr val="dk2"/>
              </a:buClr>
              <a:buSzPts val="8600"/>
              <a:buNone/>
              <a:defRPr sz="8600">
                <a:solidFill>
                  <a:schemeClr val="dk2"/>
                </a:solidFill>
              </a:defRPr>
            </a:lvl2pPr>
            <a:lvl3pPr lvl="2" algn="ctr">
              <a:spcBef>
                <a:spcPts val="0"/>
              </a:spcBef>
              <a:buClr>
                <a:schemeClr val="dk2"/>
              </a:buClr>
              <a:buSzPts val="8600"/>
              <a:buNone/>
              <a:defRPr sz="8600">
                <a:solidFill>
                  <a:schemeClr val="dk2"/>
                </a:solidFill>
              </a:defRPr>
            </a:lvl3pPr>
            <a:lvl4pPr lvl="3" algn="ctr">
              <a:spcBef>
                <a:spcPts val="0"/>
              </a:spcBef>
              <a:buClr>
                <a:schemeClr val="dk2"/>
              </a:buClr>
              <a:buSzPts val="8600"/>
              <a:buNone/>
              <a:defRPr sz="8600">
                <a:solidFill>
                  <a:schemeClr val="dk2"/>
                </a:solidFill>
              </a:defRPr>
            </a:lvl4pPr>
            <a:lvl5pPr lvl="4" algn="ctr">
              <a:spcBef>
                <a:spcPts val="0"/>
              </a:spcBef>
              <a:buClr>
                <a:schemeClr val="dk2"/>
              </a:buClr>
              <a:buSzPts val="8600"/>
              <a:buNone/>
              <a:defRPr sz="8600">
                <a:solidFill>
                  <a:schemeClr val="dk2"/>
                </a:solidFill>
              </a:defRPr>
            </a:lvl5pPr>
            <a:lvl6pPr lvl="5" algn="ctr">
              <a:spcBef>
                <a:spcPts val="0"/>
              </a:spcBef>
              <a:buClr>
                <a:schemeClr val="dk2"/>
              </a:buClr>
              <a:buSzPts val="8600"/>
              <a:buNone/>
              <a:defRPr sz="8600">
                <a:solidFill>
                  <a:schemeClr val="dk2"/>
                </a:solidFill>
              </a:defRPr>
            </a:lvl6pPr>
            <a:lvl7pPr lvl="6" algn="ctr">
              <a:spcBef>
                <a:spcPts val="0"/>
              </a:spcBef>
              <a:buClr>
                <a:schemeClr val="dk2"/>
              </a:buClr>
              <a:buSzPts val="8600"/>
              <a:buNone/>
              <a:defRPr sz="8600">
                <a:solidFill>
                  <a:schemeClr val="dk2"/>
                </a:solidFill>
              </a:defRPr>
            </a:lvl7pPr>
            <a:lvl8pPr lvl="7" algn="ctr">
              <a:spcBef>
                <a:spcPts val="0"/>
              </a:spcBef>
              <a:buClr>
                <a:schemeClr val="dk2"/>
              </a:buClr>
              <a:buSzPts val="8600"/>
              <a:buNone/>
              <a:defRPr sz="8600">
                <a:solidFill>
                  <a:schemeClr val="dk2"/>
                </a:solidFill>
              </a:defRPr>
            </a:lvl8pPr>
            <a:lvl9pPr lvl="8" algn="ctr">
              <a:spcBef>
                <a:spcPts val="0"/>
              </a:spcBef>
              <a:buClr>
                <a:schemeClr val="dk2"/>
              </a:buClr>
              <a:buSzPts val="8600"/>
              <a:buNone/>
              <a:defRPr sz="8600">
                <a:solidFill>
                  <a:schemeClr val="dk2"/>
                </a:solidFill>
              </a:defRPr>
            </a:lvl9pPr>
          </a:lstStyle>
          <a:p>
            <a:endParaRPr/>
          </a:p>
        </p:txBody>
      </p:sp>
      <p:sp>
        <p:nvSpPr>
          <p:cNvPr id="120" name="Shape 120"/>
          <p:cNvSpPr txBox="1">
            <a:spLocks noGrp="1"/>
          </p:cNvSpPr>
          <p:nvPr>
            <p:ph type="body" idx="1"/>
          </p:nvPr>
        </p:nvSpPr>
        <p:spPr>
          <a:xfrm>
            <a:off x="1385850" y="2863850"/>
            <a:ext cx="6372300" cy="641100"/>
          </a:xfrm>
          <a:prstGeom prst="rect">
            <a:avLst/>
          </a:prstGeom>
        </p:spPr>
        <p:txBody>
          <a:bodyPr wrap="square" lIns="91425" tIns="91425" rIns="91425" bIns="91425" anchor="t" anchorCtr="0"/>
          <a:lstStyle>
            <a:lvl1pPr lvl="0" algn="ctr">
              <a:spcBef>
                <a:spcPts val="0"/>
              </a:spcBef>
              <a:buSzPts val="1300"/>
              <a:buChar char="●"/>
              <a:defRPr/>
            </a:lvl1pPr>
            <a:lvl2pPr lvl="1" algn="ctr">
              <a:spcBef>
                <a:spcPts val="0"/>
              </a:spcBef>
              <a:buSzPts val="1100"/>
              <a:buChar char="○"/>
              <a:defRPr/>
            </a:lvl2pPr>
            <a:lvl3pPr lvl="2" algn="ctr">
              <a:spcBef>
                <a:spcPts val="0"/>
              </a:spcBef>
              <a:buSzPts val="1100"/>
              <a:buChar char="■"/>
              <a:defRPr/>
            </a:lvl3pPr>
            <a:lvl4pPr lvl="3" algn="ctr">
              <a:spcBef>
                <a:spcPts val="0"/>
              </a:spcBef>
              <a:buSzPts val="1100"/>
              <a:buChar char="●"/>
              <a:defRPr/>
            </a:lvl4pPr>
            <a:lvl5pPr lvl="4" algn="ctr">
              <a:spcBef>
                <a:spcPts val="0"/>
              </a:spcBef>
              <a:buSzPts val="1100"/>
              <a:buChar char="○"/>
              <a:defRPr/>
            </a:lvl5pPr>
            <a:lvl6pPr lvl="5" algn="ctr">
              <a:spcBef>
                <a:spcPts val="0"/>
              </a:spcBef>
              <a:buSzPts val="1100"/>
              <a:buChar char="■"/>
              <a:defRPr/>
            </a:lvl6pPr>
            <a:lvl7pPr lvl="6" algn="ctr">
              <a:spcBef>
                <a:spcPts val="0"/>
              </a:spcBef>
              <a:buSzPts val="1100"/>
              <a:buChar char="●"/>
              <a:defRPr/>
            </a:lvl7pPr>
            <a:lvl8pPr lvl="7" algn="ctr">
              <a:spcBef>
                <a:spcPts val="0"/>
              </a:spcBef>
              <a:buSzPts val="1100"/>
              <a:buChar char="○"/>
              <a:defRPr/>
            </a:lvl8pPr>
            <a:lvl9pPr lvl="8" algn="ctr">
              <a:spcBef>
                <a:spcPts val="0"/>
              </a:spcBef>
              <a:buSzPts val="1100"/>
              <a:buChar char="■"/>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pl"/>
              <a:t>‹#›</a:t>
            </a:fld>
            <a:endParaRPr lang="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pl"/>
              <a:t>‹#›</a:t>
            </a:fld>
            <a:endParaRPr lang="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wrap="square" lIns="91425" tIns="91425" rIns="91425" bIns="91425" anchor="ctr" anchorCtr="0"/>
          <a:lstStyle>
            <a:lvl1pPr lvl="0" algn="ctr">
              <a:spcBef>
                <a:spcPts val="0"/>
              </a:spcBef>
              <a:buClr>
                <a:schemeClr val="dk2"/>
              </a:buClr>
              <a:buSzPts val="3200"/>
              <a:buNone/>
              <a:defRPr sz="3200">
                <a:solidFill>
                  <a:schemeClr val="dk2"/>
                </a:solidFill>
              </a:defRPr>
            </a:lvl1pPr>
            <a:lvl2pPr lvl="1" algn="ctr">
              <a:spcBef>
                <a:spcPts val="0"/>
              </a:spcBef>
              <a:buClr>
                <a:schemeClr val="dk2"/>
              </a:buClr>
              <a:buSzPts val="3200"/>
              <a:buNone/>
              <a:defRPr sz="3200">
                <a:solidFill>
                  <a:schemeClr val="dk2"/>
                </a:solidFill>
              </a:defRPr>
            </a:lvl2pPr>
            <a:lvl3pPr lvl="2" algn="ctr">
              <a:spcBef>
                <a:spcPts val="0"/>
              </a:spcBef>
              <a:buClr>
                <a:schemeClr val="dk2"/>
              </a:buClr>
              <a:buSzPts val="3200"/>
              <a:buNone/>
              <a:defRPr sz="3200">
                <a:solidFill>
                  <a:schemeClr val="dk2"/>
                </a:solidFill>
              </a:defRPr>
            </a:lvl3pPr>
            <a:lvl4pPr lvl="3" algn="ctr">
              <a:spcBef>
                <a:spcPts val="0"/>
              </a:spcBef>
              <a:buClr>
                <a:schemeClr val="dk2"/>
              </a:buClr>
              <a:buSzPts val="3200"/>
              <a:buNone/>
              <a:defRPr sz="3200">
                <a:solidFill>
                  <a:schemeClr val="dk2"/>
                </a:solidFill>
              </a:defRPr>
            </a:lvl4pPr>
            <a:lvl5pPr lvl="4" algn="ctr">
              <a:spcBef>
                <a:spcPts val="0"/>
              </a:spcBef>
              <a:buClr>
                <a:schemeClr val="dk2"/>
              </a:buClr>
              <a:buSzPts val="3200"/>
              <a:buNone/>
              <a:defRPr sz="3200">
                <a:solidFill>
                  <a:schemeClr val="dk2"/>
                </a:solidFill>
              </a:defRPr>
            </a:lvl5pPr>
            <a:lvl6pPr lvl="5" algn="ctr">
              <a:spcBef>
                <a:spcPts val="0"/>
              </a:spcBef>
              <a:buClr>
                <a:schemeClr val="dk2"/>
              </a:buClr>
              <a:buSzPts val="3200"/>
              <a:buNone/>
              <a:defRPr sz="3200">
                <a:solidFill>
                  <a:schemeClr val="dk2"/>
                </a:solidFill>
              </a:defRPr>
            </a:lvl6pPr>
            <a:lvl7pPr lvl="6" algn="ctr">
              <a:spcBef>
                <a:spcPts val="0"/>
              </a:spcBef>
              <a:buClr>
                <a:schemeClr val="dk2"/>
              </a:buClr>
              <a:buSzPts val="3200"/>
              <a:buNone/>
              <a:defRPr sz="3200">
                <a:solidFill>
                  <a:schemeClr val="dk2"/>
                </a:solidFill>
              </a:defRPr>
            </a:lvl7pPr>
            <a:lvl8pPr lvl="7" algn="ctr">
              <a:spcBef>
                <a:spcPts val="0"/>
              </a:spcBef>
              <a:buClr>
                <a:schemeClr val="dk2"/>
              </a:buClr>
              <a:buSzPts val="3200"/>
              <a:buNone/>
              <a:defRPr sz="3200">
                <a:solidFill>
                  <a:schemeClr val="dk2"/>
                </a:solidFill>
              </a:defRPr>
            </a:lvl8pPr>
            <a:lvl9pPr lvl="8" algn="ctr">
              <a:spcBef>
                <a:spcPts val="0"/>
              </a:spcBef>
              <a:buClr>
                <a:schemeClr val="dk2"/>
              </a:buClr>
              <a:buSzPts val="3200"/>
              <a:buNone/>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pl"/>
              <a:t>‹#›</a:t>
            </a:fld>
            <a:endParaRPr lang="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sp>
        <p:nvSpPr>
          <p:cNvPr id="53" name="Shape 53"/>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pl"/>
              <a:t>‹#›</a:t>
            </a:fld>
            <a:endParaRPr lang="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sp>
        <p:nvSpPr>
          <p:cNvPr id="60" name="Shape 60"/>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pl"/>
              <a:t>‹#›</a:t>
            </a:fld>
            <a:endParaRPr lang="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sp>
        <p:nvSpPr>
          <p:cNvPr id="68" name="Shape 68"/>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pl"/>
              <a:t>‹#›</a:t>
            </a:fld>
            <a:endParaRPr lang="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sp>
        <p:nvSpPr>
          <p:cNvPr id="74" name="Shape 74"/>
          <p:cNvSpPr txBox="1">
            <a:spLocks noGrp="1"/>
          </p:cNvSpPr>
          <p:nvPr>
            <p:ph type="title"/>
          </p:nvPr>
        </p:nvSpPr>
        <p:spPr>
          <a:xfrm>
            <a:off x="819150" y="845600"/>
            <a:ext cx="3709200" cy="13830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pl"/>
              <a:t>‹#›</a:t>
            </a:fld>
            <a:endParaRPr lang="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marL="0" lvl="0" indent="0">
                <a:spcBef>
                  <a:spcPts val="0"/>
                </a:spcBef>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marL="0" lvl="0" indent="0">
                <a:spcBef>
                  <a:spcPts val="0"/>
                </a:spcBef>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marL="0" lvl="0" indent="0">
                <a:spcBef>
                  <a:spcPts val="0"/>
                </a:spcBef>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wrap="square" lIns="91425" tIns="91425" rIns="91425" bIns="91425" anchor="ctr" anchorCtr="0"/>
          <a:lstStyle>
            <a:lvl1pPr lvl="0" algn="ctr">
              <a:spcBef>
                <a:spcPts val="0"/>
              </a:spcBef>
              <a:buSzPts val="3200"/>
              <a:buNone/>
              <a:defRPr sz="3200"/>
            </a:lvl1pPr>
            <a:lvl2pPr lvl="1" algn="ctr">
              <a:spcBef>
                <a:spcPts val="0"/>
              </a:spcBef>
              <a:buSzPts val="3200"/>
              <a:buNone/>
              <a:defRPr sz="3200"/>
            </a:lvl2pPr>
            <a:lvl3pPr lvl="2" algn="ctr">
              <a:spcBef>
                <a:spcPts val="0"/>
              </a:spcBef>
              <a:buSzPts val="3200"/>
              <a:buNone/>
              <a:defRPr sz="3200"/>
            </a:lvl3pPr>
            <a:lvl4pPr lvl="3" algn="ctr">
              <a:spcBef>
                <a:spcPts val="0"/>
              </a:spcBef>
              <a:buSzPts val="3200"/>
              <a:buNone/>
              <a:defRPr sz="3200"/>
            </a:lvl4pPr>
            <a:lvl5pPr lvl="4" algn="ctr">
              <a:spcBef>
                <a:spcPts val="0"/>
              </a:spcBef>
              <a:buSzPts val="3200"/>
              <a:buNone/>
              <a:defRPr sz="3200"/>
            </a:lvl5pPr>
            <a:lvl6pPr lvl="5" algn="ctr">
              <a:spcBef>
                <a:spcPts val="0"/>
              </a:spcBef>
              <a:buSzPts val="3200"/>
              <a:buNone/>
              <a:defRPr sz="3200"/>
            </a:lvl6pPr>
            <a:lvl7pPr lvl="6" algn="ctr">
              <a:spcBef>
                <a:spcPts val="0"/>
              </a:spcBef>
              <a:buSzPts val="3200"/>
              <a:buNone/>
              <a:defRPr sz="3200"/>
            </a:lvl7pPr>
            <a:lvl8pPr lvl="7" algn="ctr">
              <a:spcBef>
                <a:spcPts val="0"/>
              </a:spcBef>
              <a:buSzPts val="3200"/>
              <a:buNone/>
              <a:defRPr sz="3200"/>
            </a:lvl8pPr>
            <a:lvl9pPr lvl="8" algn="ctr">
              <a:spcBef>
                <a:spcPts val="0"/>
              </a:spcBef>
              <a:buSzPts val="3200"/>
              <a:buNone/>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pl"/>
              <a:t>‹#›</a:t>
            </a:fld>
            <a:endParaRPr lang="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marL="0" lvl="0" indent="0">
              <a:spcBef>
                <a:spcPts val="0"/>
              </a:spcBef>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sp>
        <p:nvSpPr>
          <p:cNvPr id="99" name="Shape 99"/>
          <p:cNvSpPr txBox="1">
            <a:spLocks noGrp="1"/>
          </p:cNvSpPr>
          <p:nvPr>
            <p:ph type="title"/>
          </p:nvPr>
        </p:nvSpPr>
        <p:spPr>
          <a:xfrm>
            <a:off x="819150" y="845600"/>
            <a:ext cx="6424200" cy="705000"/>
          </a:xfrm>
          <a:prstGeom prst="rect">
            <a:avLst/>
          </a:prstGeom>
        </p:spPr>
        <p:txBody>
          <a:bodyPr wrap="square" lIns="91425" tIns="91425" rIns="91425" bIns="91425" anchor="t" anchorCtr="0"/>
          <a:lstStyle>
            <a:lvl1pPr lvl="0">
              <a:spcBef>
                <a:spcPts val="0"/>
              </a:spcBef>
              <a:buSzPts val="3000"/>
              <a:buNone/>
              <a:defRPr sz="3000"/>
            </a:lvl1pPr>
            <a:lvl2pPr lvl="1">
              <a:spcBef>
                <a:spcPts val="0"/>
              </a:spcBef>
              <a:buSzPts val="3000"/>
              <a:buNone/>
              <a:defRPr sz="3000"/>
            </a:lvl2pPr>
            <a:lvl3pPr lvl="2">
              <a:spcBef>
                <a:spcPts val="0"/>
              </a:spcBef>
              <a:buSzPts val="3000"/>
              <a:buNone/>
              <a:defRPr sz="3000"/>
            </a:lvl3pPr>
            <a:lvl4pPr lvl="3">
              <a:spcBef>
                <a:spcPts val="0"/>
              </a:spcBef>
              <a:buSzPts val="3000"/>
              <a:buNone/>
              <a:defRPr sz="3000"/>
            </a:lvl4pPr>
            <a:lvl5pPr lvl="4">
              <a:spcBef>
                <a:spcPts val="0"/>
              </a:spcBef>
              <a:buSzPts val="3000"/>
              <a:buNone/>
              <a:defRPr sz="3000"/>
            </a:lvl5pPr>
            <a:lvl6pPr lvl="5">
              <a:spcBef>
                <a:spcPts val="0"/>
              </a:spcBef>
              <a:buSzPts val="3000"/>
              <a:buNone/>
              <a:defRPr sz="3000"/>
            </a:lvl6pPr>
            <a:lvl7pPr lvl="6">
              <a:spcBef>
                <a:spcPts val="0"/>
              </a:spcBef>
              <a:buSzPts val="3000"/>
              <a:buNone/>
              <a:defRPr sz="3000"/>
            </a:lvl7pPr>
            <a:lvl8pPr lvl="7">
              <a:spcBef>
                <a:spcPts val="0"/>
              </a:spcBef>
              <a:buSzPts val="3000"/>
              <a:buNone/>
              <a:defRPr sz="3000"/>
            </a:lvl8pPr>
            <a:lvl9pPr lvl="8">
              <a:spcBef>
                <a:spcPts val="0"/>
              </a:spcBef>
              <a:buSzPts val="3000"/>
              <a:buNone/>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wrap="square" lIns="91425" tIns="91425" rIns="91425" bIns="91425" anchor="t" anchorCtr="0"/>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pl"/>
              <a:t>‹#›</a:t>
            </a:fld>
            <a:endParaRPr lang="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wrap="square" lIns="91425" tIns="91425" rIns="91425" bIns="91425" anchor="ctr" anchorCtr="0">
            <a:noAutofit/>
          </a:bodyPr>
          <a:lstStyle/>
          <a:p>
            <a:pPr marL="0" lvl="0" indent="0">
              <a:spcBef>
                <a:spcPts val="0"/>
              </a:spcBef>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marL="0" lvl="0" indent="0">
              <a:spcBef>
                <a:spcPts val="0"/>
              </a:spcBef>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wrap="square" lIns="91425" tIns="91425" rIns="91425" bIns="91425" anchor="b" anchorCtr="0"/>
          <a:lstStyle>
            <a:lvl1pPr lvl="0">
              <a:lnSpc>
                <a:spcPct val="100000"/>
              </a:lnSpc>
              <a:spcBef>
                <a:spcPts val="0"/>
              </a:spcBef>
              <a:spcAft>
                <a:spcPts val="0"/>
              </a:spcAft>
              <a:buSzPts val="1300"/>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pl"/>
              <a:t>‹#›</a:t>
            </a:fld>
            <a:endParaRPr lang="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ts val="2800"/>
              <a:buFont typeface="Nunito"/>
              <a:buNone/>
              <a:defRPr sz="2800">
                <a:solidFill>
                  <a:schemeClr val="lt1"/>
                </a:solidFill>
                <a:latin typeface="Nunito"/>
                <a:ea typeface="Nunito"/>
                <a:cs typeface="Nunito"/>
                <a:sym typeface="Nunito"/>
              </a:defRPr>
            </a:lvl1pPr>
            <a:lvl2pPr lvl="1">
              <a:spcBef>
                <a:spcPts val="0"/>
              </a:spcBef>
              <a:buClr>
                <a:schemeClr val="lt1"/>
              </a:buClr>
              <a:buSzPts val="2800"/>
              <a:buFont typeface="Nunito"/>
              <a:buNone/>
              <a:defRPr sz="2800">
                <a:solidFill>
                  <a:schemeClr val="lt1"/>
                </a:solidFill>
                <a:latin typeface="Nunito"/>
                <a:ea typeface="Nunito"/>
                <a:cs typeface="Nunito"/>
                <a:sym typeface="Nunito"/>
              </a:defRPr>
            </a:lvl2pPr>
            <a:lvl3pPr lvl="2">
              <a:spcBef>
                <a:spcPts val="0"/>
              </a:spcBef>
              <a:buClr>
                <a:schemeClr val="lt1"/>
              </a:buClr>
              <a:buSzPts val="2800"/>
              <a:buFont typeface="Nunito"/>
              <a:buNone/>
              <a:defRPr sz="2800">
                <a:solidFill>
                  <a:schemeClr val="lt1"/>
                </a:solidFill>
                <a:latin typeface="Nunito"/>
                <a:ea typeface="Nunito"/>
                <a:cs typeface="Nunito"/>
                <a:sym typeface="Nunito"/>
              </a:defRPr>
            </a:lvl3pPr>
            <a:lvl4pPr lvl="3">
              <a:spcBef>
                <a:spcPts val="0"/>
              </a:spcBef>
              <a:buClr>
                <a:schemeClr val="lt1"/>
              </a:buClr>
              <a:buSzPts val="2800"/>
              <a:buFont typeface="Nunito"/>
              <a:buNone/>
              <a:defRPr sz="2800">
                <a:solidFill>
                  <a:schemeClr val="lt1"/>
                </a:solidFill>
                <a:latin typeface="Nunito"/>
                <a:ea typeface="Nunito"/>
                <a:cs typeface="Nunito"/>
                <a:sym typeface="Nunito"/>
              </a:defRPr>
            </a:lvl4pPr>
            <a:lvl5pPr lvl="4">
              <a:spcBef>
                <a:spcPts val="0"/>
              </a:spcBef>
              <a:buClr>
                <a:schemeClr val="lt1"/>
              </a:buClr>
              <a:buSzPts val="2800"/>
              <a:buFont typeface="Nunito"/>
              <a:buNone/>
              <a:defRPr sz="2800">
                <a:solidFill>
                  <a:schemeClr val="lt1"/>
                </a:solidFill>
                <a:latin typeface="Nunito"/>
                <a:ea typeface="Nunito"/>
                <a:cs typeface="Nunito"/>
                <a:sym typeface="Nunito"/>
              </a:defRPr>
            </a:lvl5pPr>
            <a:lvl6pPr lvl="5">
              <a:spcBef>
                <a:spcPts val="0"/>
              </a:spcBef>
              <a:buClr>
                <a:schemeClr val="lt1"/>
              </a:buClr>
              <a:buSzPts val="2800"/>
              <a:buFont typeface="Nunito"/>
              <a:buNone/>
              <a:defRPr sz="2800">
                <a:solidFill>
                  <a:schemeClr val="lt1"/>
                </a:solidFill>
                <a:latin typeface="Nunito"/>
                <a:ea typeface="Nunito"/>
                <a:cs typeface="Nunito"/>
                <a:sym typeface="Nunito"/>
              </a:defRPr>
            </a:lvl6pPr>
            <a:lvl7pPr lvl="6">
              <a:spcBef>
                <a:spcPts val="0"/>
              </a:spcBef>
              <a:buClr>
                <a:schemeClr val="lt1"/>
              </a:buClr>
              <a:buSzPts val="2800"/>
              <a:buFont typeface="Nunito"/>
              <a:buNone/>
              <a:defRPr sz="2800">
                <a:solidFill>
                  <a:schemeClr val="lt1"/>
                </a:solidFill>
                <a:latin typeface="Nunito"/>
                <a:ea typeface="Nunito"/>
                <a:cs typeface="Nunito"/>
                <a:sym typeface="Nunito"/>
              </a:defRPr>
            </a:lvl7pPr>
            <a:lvl8pPr lvl="7">
              <a:spcBef>
                <a:spcPts val="0"/>
              </a:spcBef>
              <a:buClr>
                <a:schemeClr val="lt1"/>
              </a:buClr>
              <a:buSzPts val="2800"/>
              <a:buFont typeface="Nunito"/>
              <a:buNone/>
              <a:defRPr sz="2800">
                <a:solidFill>
                  <a:schemeClr val="lt1"/>
                </a:solidFill>
                <a:latin typeface="Nunito"/>
                <a:ea typeface="Nunito"/>
                <a:cs typeface="Nunito"/>
                <a:sym typeface="Nunito"/>
              </a:defRPr>
            </a:lvl8pPr>
            <a:lvl9pPr lvl="8">
              <a:spcBef>
                <a:spcPts val="0"/>
              </a:spcBef>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3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pl" sz="1000">
                <a:solidFill>
                  <a:schemeClr val="dk2"/>
                </a:solidFill>
                <a:latin typeface="Nunito"/>
                <a:ea typeface="Nunito"/>
                <a:cs typeface="Nunito"/>
                <a:sym typeface="Nunito"/>
              </a:rPr>
              <a:t>‹#›</a:t>
            </a:fld>
            <a:endParaRPr lang="pl" sz="10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trustpay.eu/about-us/history/" TargetMode="External"/><Relationship Id="rId3" Type="http://schemas.openxmlformats.org/officeDocument/2006/relationships/hyperlink" Target="http://www.open-jim.org/article/view/322" TargetMode="External"/><Relationship Id="rId7" Type="http://schemas.openxmlformats.org/officeDocument/2006/relationships/hyperlink" Target="https://www.launchub.vc/"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marcabraham.com/2017/05/22/how-psd2-is-set-to-change-banking-up-as-we-know-it/" TargetMode="External"/><Relationship Id="rId5" Type="http://schemas.openxmlformats.org/officeDocument/2006/relationships/hyperlink" Target="https://www.worldcat.org/issn/2183-0606" TargetMode="External"/><Relationship Id="rId10" Type="http://schemas.openxmlformats.org/officeDocument/2006/relationships/hyperlink" Target="https://www.mbank.pl/indywidualny/" TargetMode="External"/><Relationship Id="rId4" Type="http://schemas.openxmlformats.org/officeDocument/2006/relationships/hyperlink" Target="https://en.wikipedia.org/wiki/International_Standard_Serial_Number" TargetMode="External"/><Relationship Id="rId9" Type="http://schemas.openxmlformats.org/officeDocument/2006/relationships/hyperlink" Target="http://www.comarch.p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858703" y="1822833"/>
            <a:ext cx="5361300" cy="1448100"/>
          </a:xfrm>
          <a:prstGeom prst="rect">
            <a:avLst/>
          </a:prstGeom>
        </p:spPr>
        <p:txBody>
          <a:bodyPr wrap="square" lIns="91425" tIns="91425" rIns="91425" bIns="91425" anchor="ctr" anchorCtr="0">
            <a:noAutofit/>
          </a:bodyPr>
          <a:lstStyle/>
          <a:p>
            <a:pPr marL="0" lvl="0" indent="0">
              <a:spcBef>
                <a:spcPts val="0"/>
              </a:spcBef>
              <a:buNone/>
            </a:pPr>
            <a:r>
              <a:rPr lang="pl" sz="4800"/>
              <a:t>FinTech in the CEE</a:t>
            </a:r>
          </a:p>
        </p:txBody>
      </p:sp>
      <p:sp>
        <p:nvSpPr>
          <p:cNvPr id="129" name="Shape 129"/>
          <p:cNvSpPr txBox="1">
            <a:spLocks noGrp="1"/>
          </p:cNvSpPr>
          <p:nvPr>
            <p:ph type="subTitle" idx="1"/>
          </p:nvPr>
        </p:nvSpPr>
        <p:spPr>
          <a:xfrm>
            <a:off x="1858700" y="3082983"/>
            <a:ext cx="5361300" cy="522600"/>
          </a:xfrm>
          <a:prstGeom prst="rect">
            <a:avLst/>
          </a:prstGeom>
        </p:spPr>
        <p:txBody>
          <a:bodyPr wrap="square" lIns="91425" tIns="91425" rIns="91425" bIns="91425" anchor="t" anchorCtr="0">
            <a:noAutofit/>
          </a:bodyPr>
          <a:lstStyle/>
          <a:p>
            <a:pPr marL="0" lvl="0" indent="0">
              <a:spcBef>
                <a:spcPts val="0"/>
              </a:spcBef>
              <a:buNone/>
            </a:pPr>
            <a:r>
              <a:rPr lang="pl"/>
              <a:t>Victor Lannois        Weronika Tołściuk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819150" y="677875"/>
            <a:ext cx="7505700" cy="954600"/>
          </a:xfrm>
          <a:prstGeom prst="rect">
            <a:avLst/>
          </a:prstGeom>
        </p:spPr>
        <p:txBody>
          <a:bodyPr wrap="square" lIns="91425" tIns="91425" rIns="91425" bIns="91425" anchor="t" anchorCtr="0">
            <a:noAutofit/>
          </a:bodyPr>
          <a:lstStyle/>
          <a:p>
            <a:pPr marL="0" lvl="0" indent="0">
              <a:spcBef>
                <a:spcPts val="0"/>
              </a:spcBef>
              <a:buNone/>
            </a:pPr>
            <a:r>
              <a:rPr lang="pl"/>
              <a:t>Case Study - TrustPay</a:t>
            </a:r>
          </a:p>
        </p:txBody>
      </p:sp>
      <p:sp>
        <p:nvSpPr>
          <p:cNvPr id="200" name="Shape 200"/>
          <p:cNvSpPr txBox="1">
            <a:spLocks noGrp="1"/>
          </p:cNvSpPr>
          <p:nvPr>
            <p:ph type="body" idx="1"/>
          </p:nvPr>
        </p:nvSpPr>
        <p:spPr>
          <a:xfrm>
            <a:off x="819150" y="1492700"/>
            <a:ext cx="7505700" cy="2448000"/>
          </a:xfrm>
          <a:prstGeom prst="rect">
            <a:avLst/>
          </a:prstGeom>
        </p:spPr>
        <p:txBody>
          <a:bodyPr wrap="square" lIns="91425" tIns="91425" rIns="91425" bIns="91425" anchor="t" anchorCtr="0">
            <a:noAutofit/>
          </a:bodyPr>
          <a:lstStyle/>
          <a:p>
            <a:pPr marL="457200" lvl="0" indent="-317500" rtl="0">
              <a:spcBef>
                <a:spcPts val="0"/>
              </a:spcBef>
              <a:spcAft>
                <a:spcPts val="0"/>
              </a:spcAft>
              <a:buSzPts val="1400"/>
              <a:buFont typeface="Trebuchet MS"/>
              <a:buChar char="●"/>
            </a:pPr>
            <a:r>
              <a:rPr lang="pl" sz="1400">
                <a:latin typeface="Trebuchet MS"/>
                <a:ea typeface="Trebuchet MS"/>
                <a:cs typeface="Trebuchet MS"/>
                <a:sym typeface="Trebuchet MS"/>
              </a:rPr>
              <a:t>Located in Bratislava, Slovakia</a:t>
            </a:r>
          </a:p>
          <a:p>
            <a:pPr marL="457200" lvl="0" indent="-317500" rtl="0">
              <a:spcBef>
                <a:spcPts val="0"/>
              </a:spcBef>
              <a:spcAft>
                <a:spcPts val="0"/>
              </a:spcAft>
              <a:buSzPts val="1400"/>
              <a:buFont typeface="Trebuchet MS"/>
              <a:buChar char="●"/>
            </a:pPr>
            <a:r>
              <a:rPr lang="pl" sz="1400">
                <a:latin typeface="Trebuchet MS"/>
                <a:ea typeface="Trebuchet MS"/>
                <a:cs typeface="Trebuchet MS"/>
                <a:sym typeface="Trebuchet MS"/>
              </a:rPr>
              <a:t>Founded 2009</a:t>
            </a:r>
          </a:p>
          <a:p>
            <a:pPr marL="457200" lvl="0" indent="-317500" rtl="0">
              <a:spcBef>
                <a:spcPts val="0"/>
              </a:spcBef>
              <a:spcAft>
                <a:spcPts val="0"/>
              </a:spcAft>
              <a:buSzPts val="1400"/>
              <a:buFont typeface="Trebuchet MS"/>
              <a:buChar char="●"/>
            </a:pPr>
            <a:r>
              <a:rPr lang="pl" sz="1400">
                <a:latin typeface="Trebuchet MS"/>
                <a:ea typeface="Trebuchet MS"/>
                <a:cs typeface="Trebuchet MS"/>
                <a:sym typeface="Trebuchet MS"/>
              </a:rPr>
              <a:t>One of the first FinTech companies providing secure e-commerce payments across EEA area</a:t>
            </a:r>
          </a:p>
          <a:p>
            <a:pPr marL="457200" lvl="0" indent="-317500">
              <a:spcBef>
                <a:spcPts val="0"/>
              </a:spcBef>
              <a:buSzPts val="1400"/>
              <a:buFont typeface="Trebuchet MS"/>
              <a:buChar char="●"/>
            </a:pPr>
            <a:r>
              <a:rPr lang="pl" sz="1400">
                <a:latin typeface="Trebuchet MS"/>
                <a:ea typeface="Trebuchet MS"/>
                <a:cs typeface="Trebuchet MS"/>
                <a:sym typeface="Trebuchet MS"/>
              </a:rPr>
              <a:t>Membership with VISA Europe, MasterCard and UnionPay</a:t>
            </a:r>
          </a:p>
        </p:txBody>
      </p:sp>
      <p:pic>
        <p:nvPicPr>
          <p:cNvPr id="201" name="Shape 201"/>
          <p:cNvPicPr preferRelativeResize="0"/>
          <p:nvPr/>
        </p:nvPicPr>
        <p:blipFill>
          <a:blip r:embed="rId3">
            <a:alphaModFix/>
          </a:blip>
          <a:stretch>
            <a:fillRect/>
          </a:stretch>
        </p:blipFill>
        <p:spPr>
          <a:xfrm>
            <a:off x="517550" y="2817150"/>
            <a:ext cx="8108900" cy="2085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marL="0" lvl="0" indent="0">
              <a:spcBef>
                <a:spcPts val="0"/>
              </a:spcBef>
              <a:buNone/>
            </a:pPr>
            <a:r>
              <a:rPr lang="pl"/>
              <a:t>TrustPay - Services</a:t>
            </a:r>
          </a:p>
          <a:p>
            <a:pPr marL="0" lvl="0" indent="0">
              <a:spcBef>
                <a:spcPts val="0"/>
              </a:spcBef>
              <a:buNone/>
            </a:pPr>
            <a:endParaRPr/>
          </a:p>
        </p:txBody>
      </p:sp>
      <p:sp>
        <p:nvSpPr>
          <p:cNvPr id="207" name="Shape 207"/>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17500" rtl="0">
              <a:spcBef>
                <a:spcPts val="0"/>
              </a:spcBef>
              <a:spcAft>
                <a:spcPts val="0"/>
              </a:spcAft>
              <a:buSzPts val="1400"/>
              <a:buFont typeface="Trebuchet MS"/>
              <a:buChar char="●"/>
            </a:pPr>
            <a:r>
              <a:rPr lang="pl" sz="1400" b="1">
                <a:latin typeface="Trebuchet MS"/>
                <a:ea typeface="Trebuchet MS"/>
                <a:cs typeface="Trebuchet MS"/>
                <a:sym typeface="Trebuchet MS"/>
              </a:rPr>
              <a:t>Card Acquiring</a:t>
            </a:r>
            <a:r>
              <a:rPr lang="pl" sz="1400">
                <a:latin typeface="Trebuchet MS"/>
                <a:ea typeface="Trebuchet MS"/>
                <a:cs typeface="Trebuchet MS"/>
                <a:sym typeface="Trebuchet MS"/>
              </a:rPr>
              <a:t> - Possibility to accept card payments from customers all over the world</a:t>
            </a:r>
            <a:br>
              <a:rPr lang="pl" sz="1400">
                <a:latin typeface="Trebuchet MS"/>
                <a:ea typeface="Trebuchet MS"/>
                <a:cs typeface="Trebuchet MS"/>
                <a:sym typeface="Trebuchet MS"/>
              </a:rPr>
            </a:br>
            <a:endParaRPr lang="pl" sz="1400">
              <a:latin typeface="Trebuchet MS"/>
              <a:ea typeface="Trebuchet MS"/>
              <a:cs typeface="Trebuchet MS"/>
              <a:sym typeface="Trebuchet MS"/>
            </a:endParaRPr>
          </a:p>
          <a:p>
            <a:pPr marL="457200" lvl="0" indent="-317500" rtl="0">
              <a:spcBef>
                <a:spcPts val="0"/>
              </a:spcBef>
              <a:spcAft>
                <a:spcPts val="0"/>
              </a:spcAft>
              <a:buSzPts val="1400"/>
              <a:buFont typeface="Trebuchet MS"/>
              <a:buChar char="●"/>
            </a:pPr>
            <a:r>
              <a:rPr lang="pl" sz="1400">
                <a:latin typeface="Trebuchet MS"/>
                <a:ea typeface="Trebuchet MS"/>
                <a:cs typeface="Trebuchet MS"/>
                <a:sym typeface="Trebuchet MS"/>
              </a:rPr>
              <a:t>TrustPay payment gateway is accessible for </a:t>
            </a:r>
            <a:r>
              <a:rPr lang="pl" sz="1400" b="1">
                <a:latin typeface="Trebuchet MS"/>
                <a:ea typeface="Trebuchet MS"/>
                <a:cs typeface="Trebuchet MS"/>
                <a:sym typeface="Trebuchet MS"/>
              </a:rPr>
              <a:t>all merchants around the EEA</a:t>
            </a:r>
            <a:br>
              <a:rPr lang="pl" sz="1400" b="1">
                <a:latin typeface="Trebuchet MS"/>
                <a:ea typeface="Trebuchet MS"/>
                <a:cs typeface="Trebuchet MS"/>
                <a:sym typeface="Trebuchet MS"/>
              </a:rPr>
            </a:br>
            <a:endParaRPr lang="pl" sz="1400" b="1">
              <a:latin typeface="Trebuchet MS"/>
              <a:ea typeface="Trebuchet MS"/>
              <a:cs typeface="Trebuchet MS"/>
              <a:sym typeface="Trebuchet MS"/>
            </a:endParaRPr>
          </a:p>
          <a:p>
            <a:pPr marL="457200" lvl="0" indent="-317500" rtl="0">
              <a:spcBef>
                <a:spcPts val="0"/>
              </a:spcBef>
              <a:spcAft>
                <a:spcPts val="0"/>
              </a:spcAft>
              <a:buSzPts val="1400"/>
              <a:buFont typeface="Trebuchet MS"/>
              <a:buChar char="●"/>
            </a:pPr>
            <a:r>
              <a:rPr lang="pl" sz="1400" b="1">
                <a:latin typeface="Trebuchet MS"/>
                <a:ea typeface="Trebuchet MS"/>
                <a:cs typeface="Trebuchet MS"/>
                <a:sym typeface="Trebuchet MS"/>
              </a:rPr>
              <a:t>Corporate Account</a:t>
            </a:r>
            <a:r>
              <a:rPr lang="pl" sz="1400">
                <a:latin typeface="Trebuchet MS"/>
                <a:ea typeface="Trebuchet MS"/>
                <a:cs typeface="Trebuchet MS"/>
                <a:sym typeface="Trebuchet MS"/>
              </a:rPr>
              <a:t> - Alternative to traditional bank accounts </a:t>
            </a:r>
            <a:br>
              <a:rPr lang="pl" sz="1400">
                <a:latin typeface="Trebuchet MS"/>
                <a:ea typeface="Trebuchet MS"/>
                <a:cs typeface="Trebuchet MS"/>
                <a:sym typeface="Trebuchet MS"/>
              </a:rPr>
            </a:br>
            <a:endParaRPr lang="pl" sz="1400">
              <a:latin typeface="Trebuchet MS"/>
              <a:ea typeface="Trebuchet MS"/>
              <a:cs typeface="Trebuchet MS"/>
              <a:sym typeface="Trebuchet MS"/>
            </a:endParaRPr>
          </a:p>
          <a:p>
            <a:pPr marL="457200" lvl="0" indent="-317500" rtl="0">
              <a:spcBef>
                <a:spcPts val="0"/>
              </a:spcBef>
              <a:buSzPts val="1400"/>
              <a:buFont typeface="Trebuchet MS"/>
              <a:buChar char="●"/>
            </a:pPr>
            <a:r>
              <a:rPr lang="pl" sz="1400">
                <a:latin typeface="Trebuchet MS"/>
                <a:ea typeface="Trebuchet MS"/>
                <a:cs typeface="Trebuchet MS"/>
                <a:sym typeface="Trebuchet MS"/>
              </a:rPr>
              <a:t>Further Services such as </a:t>
            </a:r>
            <a:r>
              <a:rPr lang="pl" sz="1400" b="1">
                <a:latin typeface="Trebuchet MS"/>
                <a:ea typeface="Trebuchet MS"/>
                <a:cs typeface="Trebuchet MS"/>
                <a:sym typeface="Trebuchet MS"/>
              </a:rPr>
              <a:t>prepaid cards, SEPA direct debit or instant bank transfers</a:t>
            </a:r>
            <a:r>
              <a:rPr lang="pl" sz="1400">
                <a:latin typeface="Trebuchet MS"/>
                <a:ea typeface="Trebuchet MS"/>
                <a:cs typeface="Trebuchet MS"/>
                <a:sym typeface="Trebuchet MS"/>
              </a:rPr>
              <a:t> in the Czech Republic and Slovenia</a:t>
            </a:r>
          </a:p>
          <a:p>
            <a:pPr marL="0" lvl="0" indent="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marL="0" lvl="0" indent="0">
              <a:spcBef>
                <a:spcPts val="0"/>
              </a:spcBef>
              <a:buNone/>
            </a:pPr>
            <a:r>
              <a:rPr lang="pl"/>
              <a:t>Case Study - mBank</a:t>
            </a:r>
          </a:p>
        </p:txBody>
      </p:sp>
      <p:sp>
        <p:nvSpPr>
          <p:cNvPr id="213" name="Shape 213"/>
          <p:cNvSpPr txBox="1">
            <a:spLocks noGrp="1"/>
          </p:cNvSpPr>
          <p:nvPr>
            <p:ph type="body" idx="1"/>
          </p:nvPr>
        </p:nvSpPr>
        <p:spPr>
          <a:xfrm>
            <a:off x="977575" y="1590050"/>
            <a:ext cx="7505700" cy="2448000"/>
          </a:xfrm>
          <a:prstGeom prst="rect">
            <a:avLst/>
          </a:prstGeom>
        </p:spPr>
        <p:txBody>
          <a:bodyPr wrap="square" lIns="91425" tIns="91425" rIns="91425" bIns="91425" anchor="t" anchorCtr="0">
            <a:noAutofit/>
          </a:bodyPr>
          <a:lstStyle/>
          <a:p>
            <a:pPr marL="0" lvl="0" indent="0">
              <a:spcBef>
                <a:spcPts val="0"/>
              </a:spcBef>
              <a:buNone/>
            </a:pPr>
            <a:r>
              <a:rPr lang="pl"/>
              <a:t>Located in Warsaw, Poland</a:t>
            </a:r>
          </a:p>
          <a:p>
            <a:pPr marL="0" lvl="0" indent="0">
              <a:spcBef>
                <a:spcPts val="0"/>
              </a:spcBef>
              <a:buNone/>
            </a:pPr>
            <a:r>
              <a:rPr lang="pl"/>
              <a:t>Founded 1986 (BRE), 2000 (mBank) - first e-bank in Poland</a:t>
            </a:r>
          </a:p>
          <a:p>
            <a:pPr marL="0" lvl="0" indent="0">
              <a:spcBef>
                <a:spcPts val="0"/>
              </a:spcBef>
              <a:buNone/>
            </a:pPr>
            <a:endParaRPr/>
          </a:p>
          <a:p>
            <a:pPr marL="0" lvl="0" indent="0">
              <a:spcBef>
                <a:spcPts val="0"/>
              </a:spcBef>
              <a:buNone/>
            </a:pPr>
            <a:endParaRPr/>
          </a:p>
        </p:txBody>
      </p:sp>
      <p:pic>
        <p:nvPicPr>
          <p:cNvPr id="214" name="Shape 214"/>
          <p:cNvPicPr preferRelativeResize="0"/>
          <p:nvPr/>
        </p:nvPicPr>
        <p:blipFill>
          <a:blip r:embed="rId3">
            <a:alphaModFix/>
          </a:blip>
          <a:stretch>
            <a:fillRect/>
          </a:stretch>
        </p:blipFill>
        <p:spPr>
          <a:xfrm>
            <a:off x="819162" y="2712850"/>
            <a:ext cx="5011925" cy="1898450"/>
          </a:xfrm>
          <a:prstGeom prst="rect">
            <a:avLst/>
          </a:prstGeom>
          <a:noFill/>
          <a:ln>
            <a:noFill/>
          </a:ln>
        </p:spPr>
      </p:pic>
      <p:pic>
        <p:nvPicPr>
          <p:cNvPr id="215" name="Shape 215"/>
          <p:cNvPicPr preferRelativeResize="0"/>
          <p:nvPr/>
        </p:nvPicPr>
        <p:blipFill>
          <a:blip r:embed="rId4">
            <a:alphaModFix/>
          </a:blip>
          <a:stretch>
            <a:fillRect/>
          </a:stretch>
        </p:blipFill>
        <p:spPr>
          <a:xfrm>
            <a:off x="6237622" y="422175"/>
            <a:ext cx="2408175" cy="3615875"/>
          </a:xfrm>
          <a:prstGeom prst="rect">
            <a:avLst/>
          </a:prstGeom>
          <a:noFill/>
          <a:ln>
            <a:noFill/>
          </a:ln>
        </p:spPr>
      </p:pic>
      <p:sp>
        <p:nvSpPr>
          <p:cNvPr id="216" name="Shape 216"/>
          <p:cNvSpPr txBox="1"/>
          <p:nvPr/>
        </p:nvSpPr>
        <p:spPr>
          <a:xfrm>
            <a:off x="6237625" y="4160450"/>
            <a:ext cx="5367000" cy="626100"/>
          </a:xfrm>
          <a:prstGeom prst="rect">
            <a:avLst/>
          </a:prstGeom>
          <a:noFill/>
          <a:ln>
            <a:noFill/>
          </a:ln>
        </p:spPr>
        <p:txBody>
          <a:bodyPr wrap="square" lIns="91425" tIns="91425" rIns="91425" bIns="91425" anchor="t" anchorCtr="0">
            <a:noAutofit/>
          </a:bodyPr>
          <a:lstStyle/>
          <a:p>
            <a:pPr marL="0" lvl="0" indent="0">
              <a:spcBef>
                <a:spcPts val="0"/>
              </a:spcBef>
              <a:buNone/>
            </a:pPr>
            <a:r>
              <a:rPr lang="pl">
                <a:latin typeface="Trebuchet MS"/>
                <a:ea typeface="Trebuchet MS"/>
                <a:cs typeface="Trebuchet MS"/>
                <a:sym typeface="Trebuchet MS"/>
              </a:rPr>
              <a:t>Sławomir Lachowski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marL="0" lvl="0" indent="0">
              <a:spcBef>
                <a:spcPts val="0"/>
              </a:spcBef>
              <a:buNone/>
            </a:pPr>
            <a:r>
              <a:rPr lang="pl"/>
              <a:t>mBank services</a:t>
            </a:r>
          </a:p>
        </p:txBody>
      </p:sp>
      <p:sp>
        <p:nvSpPr>
          <p:cNvPr id="222" name="Shape 222"/>
          <p:cNvSpPr txBox="1">
            <a:spLocks noGrp="1"/>
          </p:cNvSpPr>
          <p:nvPr>
            <p:ph type="body" idx="1"/>
          </p:nvPr>
        </p:nvSpPr>
        <p:spPr>
          <a:xfrm>
            <a:off x="856425" y="1571425"/>
            <a:ext cx="7641600" cy="2793900"/>
          </a:xfrm>
          <a:prstGeom prst="rect">
            <a:avLst/>
          </a:prstGeom>
        </p:spPr>
        <p:txBody>
          <a:bodyPr wrap="square" lIns="91425" tIns="91425" rIns="91425" bIns="91425" anchor="t" anchorCtr="0">
            <a:noAutofit/>
          </a:bodyPr>
          <a:lstStyle/>
          <a:p>
            <a:pPr marL="0" lvl="0" indent="0" rtl="0">
              <a:spcBef>
                <a:spcPts val="1800"/>
              </a:spcBef>
              <a:spcAft>
                <a:spcPts val="400"/>
              </a:spcAft>
              <a:buNone/>
            </a:pPr>
            <a:r>
              <a:rPr lang="pl" sz="1200" b="1">
                <a:solidFill>
                  <a:srgbClr val="000000"/>
                </a:solidFill>
                <a:latin typeface="Trebuchet MS"/>
                <a:ea typeface="Trebuchet MS"/>
                <a:cs typeface="Trebuchet MS"/>
                <a:sym typeface="Trebuchet MS"/>
              </a:rPr>
              <a:t>Solutions offered by mBank</a:t>
            </a:r>
          </a:p>
          <a:p>
            <a:pPr marL="0" lvl="0" indent="0" rtl="0">
              <a:spcBef>
                <a:spcPts val="1800"/>
              </a:spcBef>
              <a:spcAft>
                <a:spcPts val="400"/>
              </a:spcAft>
              <a:buNone/>
            </a:pPr>
            <a:r>
              <a:rPr lang="pl" sz="1100" b="1">
                <a:solidFill>
                  <a:srgbClr val="000000"/>
                </a:solidFill>
                <a:latin typeface="Trebuchet MS"/>
                <a:ea typeface="Trebuchet MS"/>
                <a:cs typeface="Trebuchet MS"/>
                <a:sym typeface="Trebuchet MS"/>
              </a:rPr>
              <a:t>Electronic banking system:</a:t>
            </a:r>
            <a:r>
              <a:rPr lang="pl" sz="1100">
                <a:solidFill>
                  <a:srgbClr val="000000"/>
                </a:solidFill>
                <a:latin typeface="Trebuchet MS"/>
                <a:ea typeface="Trebuchet MS"/>
                <a:cs typeface="Trebuchet MS"/>
                <a:sym typeface="Trebuchet MS"/>
              </a:rPr>
              <a:t> Since June 2013 the bank has been serving its retail customers through New mBank, a redesigned electronic banking platform.</a:t>
            </a:r>
          </a:p>
          <a:p>
            <a:pPr marL="0" lvl="0" indent="0" rtl="0">
              <a:spcBef>
                <a:spcPts val="1800"/>
              </a:spcBef>
              <a:spcAft>
                <a:spcPts val="400"/>
              </a:spcAft>
              <a:buNone/>
            </a:pPr>
            <a:r>
              <a:rPr lang="pl" sz="1100" b="1">
                <a:solidFill>
                  <a:srgbClr val="000000"/>
                </a:solidFill>
                <a:latin typeface="Trebuchet MS"/>
                <a:ea typeface="Trebuchet MS"/>
                <a:cs typeface="Trebuchet MS"/>
                <a:sym typeface="Trebuchet MS"/>
              </a:rPr>
              <a:t>Mobile banking:</a:t>
            </a:r>
            <a:r>
              <a:rPr lang="pl" sz="1100">
                <a:solidFill>
                  <a:srgbClr val="000000"/>
                </a:solidFill>
                <a:latin typeface="Trebuchet MS"/>
                <a:ea typeface="Trebuchet MS"/>
                <a:cs typeface="Trebuchet MS"/>
                <a:sym typeface="Trebuchet MS"/>
              </a:rPr>
              <a:t> In February 2014, the bank launched a new version of its mobile banking platform. The smartphone application gives access to bank accounts, cards, loans, deposits, insurance products, current share prices, currency exchange rates and investment portfolio</a:t>
            </a:r>
            <a:br>
              <a:rPr lang="pl" sz="1100">
                <a:solidFill>
                  <a:srgbClr val="000000"/>
                </a:solidFill>
                <a:latin typeface="Trebuchet MS"/>
                <a:ea typeface="Trebuchet MS"/>
                <a:cs typeface="Trebuchet MS"/>
                <a:sym typeface="Trebuchet MS"/>
              </a:rPr>
            </a:br>
            <a:endParaRPr lang="pl" sz="1100">
              <a:solidFill>
                <a:srgbClr val="000000"/>
              </a:solidFill>
              <a:latin typeface="Trebuchet MS"/>
              <a:ea typeface="Trebuchet MS"/>
              <a:cs typeface="Trebuchet MS"/>
              <a:sym typeface="Trebuchet MS"/>
            </a:endParaRPr>
          </a:p>
          <a:p>
            <a:pPr marL="0" lvl="0" indent="0">
              <a:spcBef>
                <a:spcPts val="0"/>
              </a:spcBef>
              <a:buNone/>
            </a:pPr>
            <a:r>
              <a:rPr lang="pl" sz="1100">
                <a:solidFill>
                  <a:srgbClr val="000000"/>
                </a:solidFill>
                <a:latin typeface="Trebuchet MS"/>
                <a:ea typeface="Trebuchet MS"/>
                <a:cs typeface="Trebuchet MS"/>
                <a:sym typeface="Trebuchet MS"/>
              </a:rPr>
              <a:t>mBank will set up the </a:t>
            </a:r>
            <a:r>
              <a:rPr lang="pl" sz="1100" b="1">
                <a:solidFill>
                  <a:srgbClr val="000000"/>
                </a:solidFill>
                <a:latin typeface="Trebuchet MS"/>
                <a:ea typeface="Trebuchet MS"/>
                <a:cs typeface="Trebuchet MS"/>
                <a:sym typeface="Trebuchet MS"/>
              </a:rPr>
              <a:t>“first” fund in Central and Eastern Europe</a:t>
            </a:r>
            <a:r>
              <a:rPr lang="pl" sz="1100">
                <a:solidFill>
                  <a:srgbClr val="000000"/>
                </a:solidFill>
                <a:latin typeface="Trebuchet MS"/>
                <a:ea typeface="Trebuchet MS"/>
                <a:cs typeface="Trebuchet MS"/>
                <a:sym typeface="Trebuchet MS"/>
              </a:rPr>
              <a:t> that will specialise in developing and selling new technologies.  Will provide </a:t>
            </a:r>
            <a:r>
              <a:rPr lang="pl" sz="1100" b="1">
                <a:solidFill>
                  <a:srgbClr val="000000"/>
                </a:solidFill>
                <a:latin typeface="Trebuchet MS"/>
                <a:ea typeface="Trebuchet MS"/>
                <a:cs typeface="Trebuchet MS"/>
                <a:sym typeface="Trebuchet MS"/>
              </a:rPr>
              <a:t>€50 million</a:t>
            </a:r>
            <a:r>
              <a:rPr lang="pl" sz="1100">
                <a:solidFill>
                  <a:srgbClr val="000000"/>
                </a:solidFill>
                <a:latin typeface="Trebuchet MS"/>
                <a:ea typeface="Trebuchet MS"/>
                <a:cs typeface="Trebuchet MS"/>
                <a:sym typeface="Trebuchet MS"/>
              </a:rPr>
              <a:t> in investment to start-ups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marL="0" lvl="0" indent="0">
              <a:spcBef>
                <a:spcPts val="0"/>
              </a:spcBef>
              <a:buNone/>
            </a:pPr>
            <a:r>
              <a:rPr lang="pl"/>
              <a:t>5. References</a:t>
            </a:r>
          </a:p>
        </p:txBody>
      </p:sp>
      <p:sp>
        <p:nvSpPr>
          <p:cNvPr id="228" name="Shape 228"/>
          <p:cNvSpPr txBox="1">
            <a:spLocks noGrp="1"/>
          </p:cNvSpPr>
          <p:nvPr>
            <p:ph type="body" idx="1"/>
          </p:nvPr>
        </p:nvSpPr>
        <p:spPr>
          <a:xfrm>
            <a:off x="819150" y="1990725"/>
            <a:ext cx="7505700" cy="2448000"/>
          </a:xfrm>
          <a:prstGeom prst="rect">
            <a:avLst/>
          </a:prstGeom>
        </p:spPr>
        <p:txBody>
          <a:bodyPr wrap="square" lIns="91425" tIns="91425" rIns="91425" bIns="91425" anchor="t" anchorCtr="0">
            <a:noAutofit/>
          </a:bodyPr>
          <a:lstStyle/>
          <a:p>
            <a:pPr marL="457200" lvl="0" indent="-304800" rtl="0">
              <a:lnSpc>
                <a:spcPct val="100000"/>
              </a:lnSpc>
              <a:spcBef>
                <a:spcPts val="0"/>
              </a:spcBef>
              <a:spcAft>
                <a:spcPts val="0"/>
              </a:spcAft>
              <a:buClr>
                <a:srgbClr val="000000"/>
              </a:buClr>
              <a:buSzPts val="1200"/>
              <a:buFont typeface="Verdana"/>
              <a:buAutoNum type="arabicPeriod"/>
            </a:pPr>
            <a:r>
              <a:rPr lang="pl" sz="1200">
                <a:solidFill>
                  <a:srgbClr val="000000"/>
                </a:solidFill>
                <a:latin typeface="Trebuchet MS"/>
                <a:ea typeface="Trebuchet MS"/>
                <a:cs typeface="Trebuchet MS"/>
                <a:sym typeface="Trebuchet MS"/>
              </a:rPr>
              <a:t>Schueffel, Patrick (2017-03-09). </a:t>
            </a:r>
            <a:r>
              <a:rPr lang="pl" sz="1200" u="sng">
                <a:solidFill>
                  <a:srgbClr val="000000"/>
                </a:solidFill>
                <a:latin typeface="Trebuchet MS"/>
                <a:ea typeface="Trebuchet MS"/>
                <a:cs typeface="Trebuchet MS"/>
                <a:sym typeface="Trebuchet MS"/>
                <a:hlinkClick r:id="rId3"/>
              </a:rPr>
              <a:t>"Taming the Beast: A Scientific Definition of Fintech"</a:t>
            </a:r>
            <a:r>
              <a:rPr lang="pl" sz="1200">
                <a:solidFill>
                  <a:srgbClr val="000000"/>
                </a:solidFill>
                <a:latin typeface="Trebuchet MS"/>
                <a:ea typeface="Trebuchet MS"/>
                <a:cs typeface="Trebuchet MS"/>
                <a:sym typeface="Trebuchet MS"/>
              </a:rPr>
              <a:t>. </a:t>
            </a:r>
            <a:r>
              <a:rPr lang="pl" sz="1200" i="1">
                <a:solidFill>
                  <a:srgbClr val="000000"/>
                </a:solidFill>
                <a:latin typeface="Trebuchet MS"/>
                <a:ea typeface="Trebuchet MS"/>
                <a:cs typeface="Trebuchet MS"/>
                <a:sym typeface="Trebuchet MS"/>
              </a:rPr>
              <a:t>Journal of Innovation Management</a:t>
            </a:r>
            <a:r>
              <a:rPr lang="pl" sz="1200">
                <a:solidFill>
                  <a:srgbClr val="000000"/>
                </a:solidFill>
                <a:latin typeface="Trebuchet MS"/>
                <a:ea typeface="Trebuchet MS"/>
                <a:cs typeface="Trebuchet MS"/>
                <a:sym typeface="Trebuchet MS"/>
              </a:rPr>
              <a:t>. </a:t>
            </a:r>
            <a:r>
              <a:rPr lang="pl" sz="1200" b="1">
                <a:solidFill>
                  <a:srgbClr val="000000"/>
                </a:solidFill>
                <a:latin typeface="Trebuchet MS"/>
                <a:ea typeface="Trebuchet MS"/>
                <a:cs typeface="Trebuchet MS"/>
                <a:sym typeface="Trebuchet MS"/>
              </a:rPr>
              <a:t>4</a:t>
            </a:r>
            <a:r>
              <a:rPr lang="pl" sz="1200">
                <a:solidFill>
                  <a:srgbClr val="000000"/>
                </a:solidFill>
                <a:latin typeface="Trebuchet MS"/>
                <a:ea typeface="Trebuchet MS"/>
                <a:cs typeface="Trebuchet MS"/>
                <a:sym typeface="Trebuchet MS"/>
              </a:rPr>
              <a:t> (4): 32–54. </a:t>
            </a:r>
            <a:r>
              <a:rPr lang="pl" sz="1200" u="sng">
                <a:solidFill>
                  <a:srgbClr val="000000"/>
                </a:solidFill>
                <a:latin typeface="Trebuchet MS"/>
                <a:ea typeface="Trebuchet MS"/>
                <a:cs typeface="Trebuchet MS"/>
                <a:sym typeface="Trebuchet MS"/>
                <a:hlinkClick r:id="rId4"/>
              </a:rPr>
              <a:t>ISSN</a:t>
            </a:r>
            <a:r>
              <a:rPr lang="pl" sz="1200">
                <a:solidFill>
                  <a:srgbClr val="000000"/>
                </a:solidFill>
                <a:latin typeface="Trebuchet MS"/>
                <a:ea typeface="Trebuchet MS"/>
                <a:cs typeface="Trebuchet MS"/>
                <a:sym typeface="Trebuchet MS"/>
              </a:rPr>
              <a:t> </a:t>
            </a:r>
            <a:r>
              <a:rPr lang="pl" sz="1200" u="sng">
                <a:solidFill>
                  <a:srgbClr val="000000"/>
                </a:solidFill>
                <a:latin typeface="Trebuchet MS"/>
                <a:ea typeface="Trebuchet MS"/>
                <a:cs typeface="Trebuchet MS"/>
                <a:sym typeface="Trebuchet MS"/>
                <a:hlinkClick r:id="rId5"/>
              </a:rPr>
              <a:t>2183-0606</a:t>
            </a:r>
            <a:r>
              <a:rPr lang="pl" sz="1200">
                <a:solidFill>
                  <a:srgbClr val="000000"/>
                </a:solidFill>
                <a:latin typeface="Trebuchet MS"/>
                <a:ea typeface="Trebuchet MS"/>
                <a:cs typeface="Trebuchet MS"/>
                <a:sym typeface="Trebuchet MS"/>
              </a:rPr>
              <a:t>.</a:t>
            </a:r>
          </a:p>
          <a:p>
            <a:pPr marL="0" lvl="0" indent="-69850" rtl="0">
              <a:lnSpc>
                <a:spcPct val="100000"/>
              </a:lnSpc>
              <a:spcBef>
                <a:spcPts val="0"/>
              </a:spcBef>
              <a:spcAft>
                <a:spcPts val="0"/>
              </a:spcAft>
              <a:buClr>
                <a:schemeClr val="dk1"/>
              </a:buClr>
              <a:buSzPts val="1100"/>
              <a:buFont typeface="Arial"/>
              <a:buNone/>
            </a:pPr>
            <a:r>
              <a:rPr lang="pl" sz="1200">
                <a:solidFill>
                  <a:srgbClr val="000000"/>
                </a:solidFill>
                <a:latin typeface="Trebuchet MS"/>
                <a:ea typeface="Trebuchet MS"/>
                <a:cs typeface="Trebuchet MS"/>
                <a:sym typeface="Trebuchet MS"/>
              </a:rPr>
              <a:t>https://assets.kpmg.com/content/dam/kpmg/xx/pdf/2017/04/pulse-of-fintech-q1.pdf</a:t>
            </a:r>
          </a:p>
          <a:p>
            <a:pPr marL="0" lvl="0" indent="0" rtl="0">
              <a:lnSpc>
                <a:spcPct val="100000"/>
              </a:lnSpc>
              <a:spcBef>
                <a:spcPts val="0"/>
              </a:spcBef>
              <a:spcAft>
                <a:spcPts val="0"/>
              </a:spcAft>
              <a:buNone/>
            </a:pPr>
            <a:r>
              <a:rPr lang="pl" sz="1200">
                <a:solidFill>
                  <a:srgbClr val="000000"/>
                </a:solidFill>
                <a:latin typeface="Trebuchet MS"/>
                <a:ea typeface="Trebuchet MS"/>
                <a:cs typeface="Trebuchet MS"/>
                <a:sym typeface="Trebuchet MS"/>
              </a:rPr>
              <a:t>2. </a:t>
            </a:r>
            <a:r>
              <a:rPr lang="pl" sz="1200" u="sng">
                <a:solidFill>
                  <a:srgbClr val="000000"/>
                </a:solidFill>
                <a:latin typeface="Trebuchet MS"/>
                <a:ea typeface="Trebuchet MS"/>
                <a:cs typeface="Trebuchet MS"/>
                <a:sym typeface="Trebuchet MS"/>
                <a:hlinkClick r:id="rId6"/>
              </a:rPr>
              <a:t>https://marcabraham.com/2017/05/22/how-psd2-is-set-to-change-banking-up-as-we-know-it/</a:t>
            </a:r>
          </a:p>
          <a:p>
            <a:pPr marL="0" lvl="0" indent="0" rtl="0">
              <a:lnSpc>
                <a:spcPct val="100000"/>
              </a:lnSpc>
              <a:spcBef>
                <a:spcPts val="0"/>
              </a:spcBef>
              <a:spcAft>
                <a:spcPts val="0"/>
              </a:spcAft>
              <a:buNone/>
            </a:pPr>
            <a:r>
              <a:rPr lang="pl" sz="1200">
                <a:solidFill>
                  <a:srgbClr val="000000"/>
                </a:solidFill>
                <a:latin typeface="Trebuchet MS"/>
                <a:ea typeface="Trebuchet MS"/>
                <a:cs typeface="Trebuchet MS"/>
                <a:sym typeface="Trebuchet MS"/>
              </a:rPr>
              <a:t>3. </a:t>
            </a:r>
            <a:r>
              <a:rPr lang="pl" sz="1200" u="sng">
                <a:solidFill>
                  <a:srgbClr val="000000"/>
                </a:solidFill>
                <a:latin typeface="Trebuchet MS"/>
                <a:ea typeface="Trebuchet MS"/>
                <a:cs typeface="Trebuchet MS"/>
                <a:sym typeface="Trebuchet MS"/>
                <a:hlinkClick r:id="rId7"/>
              </a:rPr>
              <a:t>https://www.launchub.vc/</a:t>
            </a:r>
          </a:p>
          <a:p>
            <a:pPr marL="0" lvl="0" indent="0" rtl="0">
              <a:lnSpc>
                <a:spcPct val="100000"/>
              </a:lnSpc>
              <a:spcBef>
                <a:spcPts val="0"/>
              </a:spcBef>
              <a:spcAft>
                <a:spcPts val="0"/>
              </a:spcAft>
              <a:buNone/>
            </a:pPr>
            <a:r>
              <a:rPr lang="pl" sz="1200">
                <a:solidFill>
                  <a:srgbClr val="000000"/>
                </a:solidFill>
                <a:latin typeface="Trebuchet MS"/>
                <a:ea typeface="Trebuchet MS"/>
                <a:cs typeface="Trebuchet MS"/>
                <a:sym typeface="Trebuchet MS"/>
              </a:rPr>
              <a:t>4.  </a:t>
            </a:r>
            <a:r>
              <a:rPr lang="pl" sz="1200" u="sng">
                <a:solidFill>
                  <a:schemeClr val="hlink"/>
                </a:solidFill>
                <a:latin typeface="Trebuchet MS"/>
                <a:ea typeface="Trebuchet MS"/>
                <a:cs typeface="Trebuchet MS"/>
                <a:sym typeface="Trebuchet MS"/>
                <a:hlinkClick r:id="rId8"/>
              </a:rPr>
              <a:t>https://www.trustpay.eu/about-us/history/</a:t>
            </a:r>
          </a:p>
          <a:p>
            <a:pPr marL="0" lvl="0" indent="0" rtl="0">
              <a:lnSpc>
                <a:spcPct val="100000"/>
              </a:lnSpc>
              <a:spcBef>
                <a:spcPts val="0"/>
              </a:spcBef>
              <a:spcAft>
                <a:spcPts val="0"/>
              </a:spcAft>
              <a:buNone/>
            </a:pPr>
            <a:r>
              <a:rPr lang="pl" sz="1200">
                <a:solidFill>
                  <a:srgbClr val="000000"/>
                </a:solidFill>
                <a:latin typeface="Trebuchet MS"/>
                <a:ea typeface="Trebuchet MS"/>
                <a:cs typeface="Trebuchet MS"/>
                <a:sym typeface="Trebuchet MS"/>
              </a:rPr>
              <a:t>5. </a:t>
            </a:r>
            <a:r>
              <a:rPr lang="pl" sz="1200" u="sng">
                <a:solidFill>
                  <a:schemeClr val="hlink"/>
                </a:solidFill>
                <a:latin typeface="Trebuchet MS"/>
                <a:ea typeface="Trebuchet MS"/>
                <a:cs typeface="Trebuchet MS"/>
                <a:sym typeface="Trebuchet MS"/>
                <a:hlinkClick r:id="rId9"/>
              </a:rPr>
              <a:t>http://www.comarch.pl/</a:t>
            </a:r>
          </a:p>
          <a:p>
            <a:pPr marL="0" lvl="0" indent="0" rtl="0">
              <a:lnSpc>
                <a:spcPct val="100000"/>
              </a:lnSpc>
              <a:spcBef>
                <a:spcPts val="0"/>
              </a:spcBef>
              <a:spcAft>
                <a:spcPts val="0"/>
              </a:spcAft>
              <a:buNone/>
            </a:pPr>
            <a:r>
              <a:rPr lang="pl" sz="1200">
                <a:solidFill>
                  <a:srgbClr val="000000"/>
                </a:solidFill>
                <a:latin typeface="Trebuchet MS"/>
                <a:ea typeface="Trebuchet MS"/>
                <a:cs typeface="Trebuchet MS"/>
                <a:sym typeface="Trebuchet MS"/>
              </a:rPr>
              <a:t>6. </a:t>
            </a:r>
            <a:r>
              <a:rPr lang="pl" sz="1200" u="sng">
                <a:solidFill>
                  <a:schemeClr val="hlink"/>
                </a:solidFill>
                <a:latin typeface="Trebuchet MS"/>
                <a:ea typeface="Trebuchet MS"/>
                <a:cs typeface="Trebuchet MS"/>
                <a:sym typeface="Trebuchet MS"/>
                <a:hlinkClick r:id="rId10"/>
              </a:rPr>
              <a:t>https://www.mbank.pl/indywidualny/</a:t>
            </a:r>
          </a:p>
          <a:p>
            <a:pPr marL="0" lvl="0" indent="0" rtl="0">
              <a:lnSpc>
                <a:spcPct val="100000"/>
              </a:lnSpc>
              <a:spcBef>
                <a:spcPts val="0"/>
              </a:spcBef>
              <a:spcAft>
                <a:spcPts val="0"/>
              </a:spcAft>
              <a:buNone/>
            </a:pPr>
            <a:endParaRPr sz="1200">
              <a:solidFill>
                <a:srgbClr val="000000"/>
              </a:solidFill>
              <a:latin typeface="Trebuchet MS"/>
              <a:ea typeface="Trebuchet MS"/>
              <a:cs typeface="Trebuchet MS"/>
              <a:sym typeface="Trebuchet MS"/>
            </a:endParaRPr>
          </a:p>
          <a:p>
            <a:pPr marL="0" lvl="0" indent="0" rtl="0">
              <a:lnSpc>
                <a:spcPct val="100000"/>
              </a:lnSpc>
              <a:spcBef>
                <a:spcPts val="0"/>
              </a:spcBef>
              <a:spcAft>
                <a:spcPts val="0"/>
              </a:spcAft>
              <a:buNone/>
            </a:pPr>
            <a:endParaRPr sz="1200">
              <a:solidFill>
                <a:srgbClr val="000000"/>
              </a:solidFill>
              <a:latin typeface="Trebuchet MS"/>
              <a:ea typeface="Trebuchet MS"/>
              <a:cs typeface="Trebuchet MS"/>
              <a:sym typeface="Trebuchet MS"/>
            </a:endParaRPr>
          </a:p>
          <a:p>
            <a:pPr marL="0" lvl="0" indent="0" rtl="0">
              <a:lnSpc>
                <a:spcPct val="100000"/>
              </a:lnSpc>
              <a:spcBef>
                <a:spcPts val="0"/>
              </a:spcBef>
              <a:spcAft>
                <a:spcPts val="0"/>
              </a:spcAft>
              <a:buNone/>
            </a:pPr>
            <a:endParaRPr sz="1200">
              <a:solidFill>
                <a:srgbClr val="000000"/>
              </a:solidFill>
              <a:latin typeface="Trebuchet MS"/>
              <a:ea typeface="Trebuchet MS"/>
              <a:cs typeface="Trebuchet MS"/>
              <a:sym typeface="Trebuchet MS"/>
            </a:endParaRPr>
          </a:p>
          <a:p>
            <a:pPr marL="0" lvl="0" indent="-69850" rtl="0">
              <a:lnSpc>
                <a:spcPct val="100000"/>
              </a:lnSpc>
              <a:spcBef>
                <a:spcPts val="0"/>
              </a:spcBef>
              <a:spcAft>
                <a:spcPts val="0"/>
              </a:spcAft>
              <a:buClr>
                <a:schemeClr val="dk1"/>
              </a:buClr>
              <a:buSzPts val="1100"/>
              <a:buFont typeface="Arial"/>
              <a:buNone/>
            </a:pPr>
            <a:endParaRPr sz="1200">
              <a:solidFill>
                <a:srgbClr val="000000"/>
              </a:solidFill>
              <a:latin typeface="Verdana"/>
              <a:ea typeface="Verdana"/>
              <a:cs typeface="Verdana"/>
              <a:sym typeface="Verdana"/>
            </a:endParaRPr>
          </a:p>
          <a:p>
            <a:pPr marL="0" lvl="0" indent="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marL="0" lvl="0" indent="0">
              <a:spcBef>
                <a:spcPts val="0"/>
              </a:spcBef>
              <a:buNone/>
            </a:pPr>
            <a:r>
              <a:rPr lang="pl"/>
              <a:t>Agenda</a:t>
            </a:r>
          </a:p>
        </p:txBody>
      </p:sp>
      <p:sp>
        <p:nvSpPr>
          <p:cNvPr id="135" name="Shape 135"/>
          <p:cNvSpPr txBox="1">
            <a:spLocks noGrp="1"/>
          </p:cNvSpPr>
          <p:nvPr>
            <p:ph type="body" idx="1"/>
          </p:nvPr>
        </p:nvSpPr>
        <p:spPr>
          <a:xfrm>
            <a:off x="819150" y="1634500"/>
            <a:ext cx="7505700" cy="2448000"/>
          </a:xfrm>
          <a:prstGeom prst="rect">
            <a:avLst/>
          </a:prstGeom>
        </p:spPr>
        <p:txBody>
          <a:bodyPr wrap="square" lIns="91425" tIns="91425" rIns="91425" bIns="91425" anchor="t" anchorCtr="0">
            <a:noAutofit/>
          </a:bodyPr>
          <a:lstStyle/>
          <a:p>
            <a:pPr marL="457200" lvl="0" indent="-317500" rtl="0">
              <a:spcBef>
                <a:spcPts val="0"/>
              </a:spcBef>
              <a:spcAft>
                <a:spcPts val="0"/>
              </a:spcAft>
              <a:buSzPts val="1400"/>
              <a:buFont typeface="Trebuchet MS"/>
              <a:buAutoNum type="arabicPeriod"/>
            </a:pPr>
            <a:r>
              <a:rPr lang="pl" sz="1400">
                <a:latin typeface="Trebuchet MS"/>
                <a:ea typeface="Trebuchet MS"/>
                <a:cs typeface="Trebuchet MS"/>
                <a:sym typeface="Trebuchet MS"/>
              </a:rPr>
              <a:t>FinTech - what is it? </a:t>
            </a:r>
          </a:p>
          <a:p>
            <a:pPr marL="457200" lvl="0" indent="-317500" rtl="0">
              <a:spcBef>
                <a:spcPts val="0"/>
              </a:spcBef>
              <a:spcAft>
                <a:spcPts val="0"/>
              </a:spcAft>
              <a:buSzPts val="1400"/>
              <a:buFont typeface="Trebuchet MS"/>
              <a:buAutoNum type="arabicPeriod"/>
            </a:pPr>
            <a:r>
              <a:rPr lang="pl" sz="1400">
                <a:latin typeface="Trebuchet MS"/>
                <a:ea typeface="Trebuchet MS"/>
                <a:cs typeface="Trebuchet MS"/>
                <a:sym typeface="Trebuchet MS"/>
              </a:rPr>
              <a:t>FinTech Sector in the CEE </a:t>
            </a:r>
          </a:p>
          <a:p>
            <a:pPr marL="457200" lvl="0" indent="-317500" rtl="0">
              <a:spcBef>
                <a:spcPts val="0"/>
              </a:spcBef>
              <a:spcAft>
                <a:spcPts val="0"/>
              </a:spcAft>
              <a:buSzPts val="1400"/>
              <a:buFont typeface="Trebuchet MS"/>
              <a:buAutoNum type="arabicPeriod"/>
            </a:pPr>
            <a:r>
              <a:rPr lang="pl" sz="1400">
                <a:latin typeface="Trebuchet MS"/>
                <a:ea typeface="Trebuchet MS"/>
                <a:cs typeface="Trebuchet MS"/>
                <a:sym typeface="Trebuchet MS"/>
              </a:rPr>
              <a:t>Regulations in the CEE </a:t>
            </a:r>
            <a:br>
              <a:rPr lang="pl" sz="1400">
                <a:latin typeface="Trebuchet MS"/>
                <a:ea typeface="Trebuchet MS"/>
                <a:cs typeface="Trebuchet MS"/>
                <a:sym typeface="Trebuchet MS"/>
              </a:rPr>
            </a:br>
            <a:r>
              <a:rPr lang="pl" sz="1400">
                <a:latin typeface="Trebuchet MS"/>
                <a:ea typeface="Trebuchet MS"/>
                <a:cs typeface="Trebuchet MS"/>
                <a:sym typeface="Trebuchet MS"/>
              </a:rPr>
              <a:t>a) regulations in the EU</a:t>
            </a:r>
            <a:br>
              <a:rPr lang="pl" sz="1400">
                <a:latin typeface="Trebuchet MS"/>
                <a:ea typeface="Trebuchet MS"/>
                <a:cs typeface="Trebuchet MS"/>
                <a:sym typeface="Trebuchet MS"/>
              </a:rPr>
            </a:br>
            <a:r>
              <a:rPr lang="pl" sz="1400">
                <a:latin typeface="Trebuchet MS"/>
                <a:ea typeface="Trebuchet MS"/>
                <a:cs typeface="Trebuchet MS"/>
                <a:sym typeface="Trebuchet MS"/>
              </a:rPr>
              <a:t>b) level of implementation </a:t>
            </a:r>
          </a:p>
          <a:p>
            <a:pPr marL="457200" lvl="0" indent="-317500" rtl="0">
              <a:spcBef>
                <a:spcPts val="0"/>
              </a:spcBef>
              <a:spcAft>
                <a:spcPts val="0"/>
              </a:spcAft>
              <a:buSzPts val="1400"/>
              <a:buFont typeface="Trebuchet MS"/>
              <a:buAutoNum type="arabicPeriod"/>
            </a:pPr>
            <a:r>
              <a:rPr lang="pl" sz="1400">
                <a:latin typeface="Trebuchet MS"/>
                <a:ea typeface="Trebuchet MS"/>
                <a:cs typeface="Trebuchet MS"/>
                <a:sym typeface="Trebuchet MS"/>
              </a:rPr>
              <a:t>Case studies</a:t>
            </a:r>
          </a:p>
          <a:p>
            <a:pPr marL="457200" lvl="0" indent="-317500">
              <a:spcBef>
                <a:spcPts val="0"/>
              </a:spcBef>
              <a:buSzPts val="1400"/>
              <a:buFont typeface="Trebuchet MS"/>
              <a:buAutoNum type="arabicPeriod"/>
            </a:pPr>
            <a:r>
              <a:rPr lang="pl" sz="1400">
                <a:latin typeface="Trebuchet MS"/>
                <a:ea typeface="Trebuchet MS"/>
                <a:cs typeface="Trebuchet MS"/>
                <a:sym typeface="Trebuchet MS"/>
              </a:rPr>
              <a:t>References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256600" y="466525"/>
            <a:ext cx="4350300" cy="4102500"/>
          </a:xfrm>
          <a:prstGeom prst="rect">
            <a:avLst/>
          </a:prstGeom>
        </p:spPr>
        <p:txBody>
          <a:bodyPr wrap="square" lIns="91425" tIns="91425" rIns="91425" bIns="91425" anchor="t" anchorCtr="0">
            <a:noAutofit/>
          </a:bodyPr>
          <a:lstStyle/>
          <a:p>
            <a:pPr marL="457200" lvl="0" indent="-330200" rtl="0">
              <a:lnSpc>
                <a:spcPct val="115000"/>
              </a:lnSpc>
              <a:spcBef>
                <a:spcPts val="0"/>
              </a:spcBef>
              <a:spcAft>
                <a:spcPts val="0"/>
              </a:spcAft>
              <a:buClr>
                <a:srgbClr val="222222"/>
              </a:buClr>
              <a:buSzPts val="1600"/>
              <a:buChar char="●"/>
            </a:pPr>
            <a:r>
              <a:rPr lang="pl" sz="1600">
                <a:solidFill>
                  <a:srgbClr val="222222"/>
                </a:solidFill>
                <a:highlight>
                  <a:srgbClr val="FFFFFF"/>
                </a:highlight>
              </a:rPr>
              <a:t>Definition: “fintech is </a:t>
            </a:r>
            <a:r>
              <a:rPr lang="pl" sz="1600" b="1">
                <a:solidFill>
                  <a:srgbClr val="222222"/>
                </a:solidFill>
                <a:highlight>
                  <a:srgbClr val="FFFFFF"/>
                </a:highlight>
              </a:rPr>
              <a:t>a new financial industry that applies technology to improve financial activities</a:t>
            </a:r>
            <a:r>
              <a:rPr lang="pl" sz="1600">
                <a:solidFill>
                  <a:srgbClr val="222222"/>
                </a:solidFill>
                <a:highlight>
                  <a:srgbClr val="FFFFFF"/>
                </a:highlight>
              </a:rPr>
              <a:t>."</a:t>
            </a:r>
            <a:br>
              <a:rPr lang="pl" sz="1600">
                <a:solidFill>
                  <a:srgbClr val="222222"/>
                </a:solidFill>
                <a:highlight>
                  <a:srgbClr val="FFFFFF"/>
                </a:highlight>
              </a:rPr>
            </a:br>
            <a:endParaRPr lang="pl" sz="1600">
              <a:solidFill>
                <a:srgbClr val="222222"/>
              </a:solidFill>
              <a:highlight>
                <a:srgbClr val="FFFFFF"/>
              </a:highlight>
            </a:endParaRPr>
          </a:p>
          <a:p>
            <a:pPr marL="457200" lvl="0" indent="-330200" rtl="0">
              <a:lnSpc>
                <a:spcPct val="115000"/>
              </a:lnSpc>
              <a:spcBef>
                <a:spcPts val="0"/>
              </a:spcBef>
              <a:spcAft>
                <a:spcPts val="0"/>
              </a:spcAft>
              <a:buClr>
                <a:srgbClr val="222222"/>
              </a:buClr>
              <a:buSzPts val="1600"/>
              <a:buChar char="●"/>
            </a:pPr>
            <a:r>
              <a:rPr lang="pl" sz="1600">
                <a:solidFill>
                  <a:srgbClr val="222222"/>
                </a:solidFill>
                <a:highlight>
                  <a:srgbClr val="FFFFFF"/>
                </a:highlight>
              </a:rPr>
              <a:t>Key sectors: Banking-, insurance- and finance industry</a:t>
            </a:r>
            <a:br>
              <a:rPr lang="pl" sz="1600">
                <a:solidFill>
                  <a:srgbClr val="222222"/>
                </a:solidFill>
                <a:highlight>
                  <a:srgbClr val="FFFFFF"/>
                </a:highlight>
              </a:rPr>
            </a:br>
            <a:endParaRPr lang="pl" sz="1600">
              <a:solidFill>
                <a:srgbClr val="222222"/>
              </a:solidFill>
              <a:highlight>
                <a:srgbClr val="FFFFFF"/>
              </a:highlight>
            </a:endParaRPr>
          </a:p>
          <a:p>
            <a:pPr marL="457200" lvl="0" indent="-330200" rtl="0">
              <a:spcBef>
                <a:spcPts val="0"/>
              </a:spcBef>
              <a:spcAft>
                <a:spcPts val="0"/>
              </a:spcAft>
              <a:buClr>
                <a:srgbClr val="222222"/>
              </a:buClr>
              <a:buSzPts val="1600"/>
              <a:buChar char="●"/>
            </a:pPr>
            <a:r>
              <a:rPr lang="pl" sz="1600" b="1">
                <a:solidFill>
                  <a:srgbClr val="222222"/>
                </a:solidFill>
                <a:highlight>
                  <a:srgbClr val="FFFFFF"/>
                </a:highlight>
              </a:rPr>
              <a:t>In Q1’17</a:t>
            </a:r>
            <a:r>
              <a:rPr lang="pl" sz="1600">
                <a:solidFill>
                  <a:srgbClr val="222222"/>
                </a:solidFill>
                <a:highlight>
                  <a:srgbClr val="FFFFFF"/>
                </a:highlight>
              </a:rPr>
              <a:t>, global investment in fintech companies hit high of </a:t>
            </a:r>
            <a:r>
              <a:rPr lang="pl" sz="1600" b="1">
                <a:solidFill>
                  <a:srgbClr val="222222"/>
                </a:solidFill>
                <a:highlight>
                  <a:srgbClr val="FFFFFF"/>
                </a:highlight>
              </a:rPr>
              <a:t>3,2 Billion Dollar</a:t>
            </a:r>
            <a:r>
              <a:rPr lang="pl" sz="1600">
                <a:solidFill>
                  <a:srgbClr val="222222"/>
                </a:solidFill>
                <a:highlight>
                  <a:srgbClr val="FFFFFF"/>
                </a:highlight>
              </a:rPr>
              <a:t/>
            </a:r>
            <a:br>
              <a:rPr lang="pl" sz="1600">
                <a:solidFill>
                  <a:srgbClr val="222222"/>
                </a:solidFill>
                <a:highlight>
                  <a:srgbClr val="FFFFFF"/>
                </a:highlight>
              </a:rPr>
            </a:br>
            <a:endParaRPr lang="pl" sz="1600">
              <a:solidFill>
                <a:srgbClr val="222222"/>
              </a:solidFill>
              <a:highlight>
                <a:srgbClr val="FFFFFF"/>
              </a:highlight>
            </a:endParaRPr>
          </a:p>
          <a:p>
            <a:pPr marL="457200" lvl="0" indent="-330200" rtl="0">
              <a:lnSpc>
                <a:spcPct val="115000"/>
              </a:lnSpc>
              <a:spcBef>
                <a:spcPts val="0"/>
              </a:spcBef>
              <a:spcAft>
                <a:spcPts val="0"/>
              </a:spcAft>
              <a:buClr>
                <a:srgbClr val="222222"/>
              </a:buClr>
              <a:buSzPts val="1600"/>
              <a:buChar char="●"/>
            </a:pPr>
            <a:r>
              <a:rPr lang="pl" sz="1600">
                <a:solidFill>
                  <a:srgbClr val="222222"/>
                </a:solidFill>
                <a:highlight>
                  <a:srgbClr val="FFFFFF"/>
                </a:highlight>
              </a:rPr>
              <a:t>Best known for mobile payment applications such as </a:t>
            </a:r>
            <a:r>
              <a:rPr lang="pl" sz="1600" b="1">
                <a:solidFill>
                  <a:srgbClr val="222222"/>
                </a:solidFill>
                <a:highlight>
                  <a:srgbClr val="FFFFFF"/>
                </a:highlight>
              </a:rPr>
              <a:t>PayPal</a:t>
            </a:r>
            <a:r>
              <a:rPr lang="pl" sz="1600">
                <a:solidFill>
                  <a:srgbClr val="222222"/>
                </a:solidFill>
                <a:highlight>
                  <a:srgbClr val="FFFFFF"/>
                </a:highlight>
              </a:rPr>
              <a:t/>
            </a:r>
            <a:br>
              <a:rPr lang="pl" sz="1600">
                <a:solidFill>
                  <a:srgbClr val="222222"/>
                </a:solidFill>
                <a:highlight>
                  <a:srgbClr val="FFFFFF"/>
                </a:highlight>
              </a:rPr>
            </a:br>
            <a:endParaRPr lang="pl" sz="1600">
              <a:solidFill>
                <a:srgbClr val="222222"/>
              </a:solidFill>
              <a:highlight>
                <a:srgbClr val="FFFFFF"/>
              </a:highlight>
            </a:endParaRPr>
          </a:p>
          <a:p>
            <a:pPr marL="457200" lvl="0" indent="-330200" rtl="0">
              <a:lnSpc>
                <a:spcPct val="115000"/>
              </a:lnSpc>
              <a:spcBef>
                <a:spcPts val="0"/>
              </a:spcBef>
              <a:buClr>
                <a:srgbClr val="222222"/>
              </a:buClr>
              <a:buSzPts val="1600"/>
              <a:buChar char="●"/>
            </a:pPr>
            <a:r>
              <a:rPr lang="pl" sz="1600">
                <a:solidFill>
                  <a:srgbClr val="222222"/>
                </a:solidFill>
                <a:highlight>
                  <a:srgbClr val="FFFFFF"/>
                </a:highlight>
              </a:rPr>
              <a:t>Well spread over the StartUp-scene</a:t>
            </a:r>
          </a:p>
          <a:p>
            <a:pPr marL="0" lvl="0" indent="0" rtl="0">
              <a:lnSpc>
                <a:spcPct val="115000"/>
              </a:lnSpc>
              <a:spcBef>
                <a:spcPts val="0"/>
              </a:spcBef>
              <a:buNone/>
            </a:pPr>
            <a:endParaRPr sz="1600">
              <a:solidFill>
                <a:srgbClr val="222222"/>
              </a:solidFill>
              <a:highlight>
                <a:srgbClr val="FFFFFF"/>
              </a:highlight>
            </a:endParaRPr>
          </a:p>
          <a:p>
            <a:pPr marL="0" lvl="0" indent="0">
              <a:spcBef>
                <a:spcPts val="0"/>
              </a:spcBef>
              <a:buNone/>
            </a:pPr>
            <a:endParaRPr sz="1400">
              <a:solidFill>
                <a:srgbClr val="222222"/>
              </a:solidFill>
              <a:highlight>
                <a:srgbClr val="FFFFFF"/>
              </a:highlight>
            </a:endParaRPr>
          </a:p>
        </p:txBody>
      </p:sp>
      <p:pic>
        <p:nvPicPr>
          <p:cNvPr id="141" name="Shape 141"/>
          <p:cNvPicPr preferRelativeResize="0"/>
          <p:nvPr/>
        </p:nvPicPr>
        <p:blipFill>
          <a:blip r:embed="rId3">
            <a:alphaModFix/>
          </a:blip>
          <a:stretch>
            <a:fillRect/>
          </a:stretch>
        </p:blipFill>
        <p:spPr>
          <a:xfrm>
            <a:off x="4758600" y="466525"/>
            <a:ext cx="4128799" cy="410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a:blip r:embed="rId3">
            <a:alphaModFix/>
          </a:blip>
          <a:stretch>
            <a:fillRect/>
          </a:stretch>
        </p:blipFill>
        <p:spPr>
          <a:xfrm>
            <a:off x="974868" y="830750"/>
            <a:ext cx="3064476" cy="993229"/>
          </a:xfrm>
          <a:prstGeom prst="rect">
            <a:avLst/>
          </a:prstGeom>
          <a:noFill/>
          <a:ln>
            <a:noFill/>
          </a:ln>
        </p:spPr>
      </p:pic>
      <p:sp>
        <p:nvSpPr>
          <p:cNvPr id="147" name="Shape 147"/>
          <p:cNvSpPr txBox="1"/>
          <p:nvPr/>
        </p:nvSpPr>
        <p:spPr>
          <a:xfrm>
            <a:off x="311700" y="0"/>
            <a:ext cx="8520600" cy="886500"/>
          </a:xfrm>
          <a:prstGeom prst="rect">
            <a:avLst/>
          </a:prstGeom>
          <a:noFill/>
          <a:ln>
            <a:noFill/>
          </a:ln>
        </p:spPr>
        <p:txBody>
          <a:bodyPr wrap="square" lIns="91425" tIns="91425" rIns="91425" bIns="91425" anchor="ctr" anchorCtr="0">
            <a:noAutofit/>
          </a:bodyPr>
          <a:lstStyle/>
          <a:p>
            <a:pPr marL="0" lvl="0" indent="0" rtl="0">
              <a:spcBef>
                <a:spcPts val="0"/>
              </a:spcBef>
              <a:buNone/>
            </a:pPr>
            <a:r>
              <a:rPr lang="pl" sz="1800">
                <a:solidFill>
                  <a:schemeClr val="dk2"/>
                </a:solidFill>
              </a:rPr>
              <a:t>FinTech sector in the CEE</a:t>
            </a:r>
          </a:p>
        </p:txBody>
      </p:sp>
      <p:sp>
        <p:nvSpPr>
          <p:cNvPr id="148" name="Shape 148"/>
          <p:cNvSpPr txBox="1">
            <a:spLocks noGrp="1"/>
          </p:cNvSpPr>
          <p:nvPr>
            <p:ph type="body" idx="1"/>
          </p:nvPr>
        </p:nvSpPr>
        <p:spPr>
          <a:xfrm>
            <a:off x="5523700" y="1034450"/>
            <a:ext cx="1247100" cy="422400"/>
          </a:xfrm>
          <a:prstGeom prst="rect">
            <a:avLst/>
          </a:prstGeom>
        </p:spPr>
        <p:txBody>
          <a:bodyPr wrap="square" lIns="91425" tIns="91425" rIns="91425" bIns="91425" anchor="t" anchorCtr="0">
            <a:noAutofit/>
          </a:bodyPr>
          <a:lstStyle/>
          <a:p>
            <a:pPr marL="0" lvl="0" indent="0">
              <a:spcBef>
                <a:spcPts val="0"/>
              </a:spcBef>
              <a:buNone/>
            </a:pPr>
            <a:r>
              <a:rPr lang="pl" sz="1100" b="1">
                <a:solidFill>
                  <a:srgbClr val="666666"/>
                </a:solidFill>
              </a:rPr>
              <a:t>Insurtech</a:t>
            </a:r>
          </a:p>
          <a:p>
            <a:pPr marL="0" lvl="0" indent="0">
              <a:spcBef>
                <a:spcPts val="0"/>
              </a:spcBef>
              <a:buNone/>
            </a:pPr>
            <a:endParaRPr sz="1100" b="1">
              <a:solidFill>
                <a:srgbClr val="666666"/>
              </a:solidFill>
            </a:endParaRPr>
          </a:p>
          <a:p>
            <a:pPr marL="0" lvl="0" indent="0">
              <a:spcBef>
                <a:spcPts val="0"/>
              </a:spcBef>
              <a:buNone/>
            </a:pPr>
            <a:endParaRPr sz="1100" b="1">
              <a:solidFill>
                <a:srgbClr val="666666"/>
              </a:solidFill>
            </a:endParaRPr>
          </a:p>
          <a:p>
            <a:pPr marL="0" lvl="0" indent="0">
              <a:spcBef>
                <a:spcPts val="0"/>
              </a:spcBef>
              <a:buNone/>
            </a:pPr>
            <a:endParaRPr sz="1100" b="1">
              <a:solidFill>
                <a:srgbClr val="666666"/>
              </a:solidFill>
            </a:endParaRPr>
          </a:p>
          <a:p>
            <a:pPr marL="0" lvl="0" indent="0">
              <a:spcBef>
                <a:spcPts val="0"/>
              </a:spcBef>
              <a:buNone/>
            </a:pPr>
            <a:endParaRPr sz="1100" b="1">
              <a:solidFill>
                <a:srgbClr val="666666"/>
              </a:solidFill>
            </a:endParaRPr>
          </a:p>
          <a:p>
            <a:pPr marL="0" lvl="0" indent="0">
              <a:spcBef>
                <a:spcPts val="0"/>
              </a:spcBef>
              <a:buNone/>
            </a:pPr>
            <a:endParaRPr sz="1100" b="1">
              <a:solidFill>
                <a:srgbClr val="666666"/>
              </a:solidFill>
            </a:endParaRPr>
          </a:p>
          <a:p>
            <a:pPr marL="0" lvl="0" indent="0">
              <a:spcBef>
                <a:spcPts val="0"/>
              </a:spcBef>
              <a:buNone/>
            </a:pPr>
            <a:endParaRPr sz="1100" b="1">
              <a:solidFill>
                <a:srgbClr val="666666"/>
              </a:solidFill>
            </a:endParaRPr>
          </a:p>
        </p:txBody>
      </p:sp>
      <p:pic>
        <p:nvPicPr>
          <p:cNvPr id="149" name="Shape 149"/>
          <p:cNvPicPr preferRelativeResize="0"/>
          <p:nvPr/>
        </p:nvPicPr>
        <p:blipFill>
          <a:blip r:embed="rId4">
            <a:alphaModFix/>
          </a:blip>
          <a:stretch>
            <a:fillRect/>
          </a:stretch>
        </p:blipFill>
        <p:spPr>
          <a:xfrm>
            <a:off x="5523700" y="3481600"/>
            <a:ext cx="2603350" cy="1175025"/>
          </a:xfrm>
          <a:prstGeom prst="rect">
            <a:avLst/>
          </a:prstGeom>
          <a:noFill/>
          <a:ln>
            <a:noFill/>
          </a:ln>
        </p:spPr>
      </p:pic>
      <p:sp>
        <p:nvSpPr>
          <p:cNvPr id="150" name="Shape 150"/>
          <p:cNvSpPr txBox="1"/>
          <p:nvPr/>
        </p:nvSpPr>
        <p:spPr>
          <a:xfrm>
            <a:off x="974875" y="830750"/>
            <a:ext cx="5367000" cy="6261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1600"/>
              </a:spcAft>
              <a:buNone/>
            </a:pPr>
            <a:r>
              <a:rPr lang="pl" sz="1100" b="1">
                <a:solidFill>
                  <a:srgbClr val="666666"/>
                </a:solidFill>
                <a:latin typeface="Calibri"/>
                <a:ea typeface="Calibri"/>
                <a:cs typeface="Calibri"/>
                <a:sym typeface="Calibri"/>
              </a:rPr>
              <a:t>Smart Finance Management</a:t>
            </a:r>
          </a:p>
          <a:p>
            <a:pPr marL="0" lvl="0" indent="0">
              <a:spcBef>
                <a:spcPts val="0"/>
              </a:spcBef>
              <a:buNone/>
            </a:pPr>
            <a:endParaRPr/>
          </a:p>
        </p:txBody>
      </p:sp>
      <p:sp>
        <p:nvSpPr>
          <p:cNvPr id="151" name="Shape 151"/>
          <p:cNvSpPr txBox="1"/>
          <p:nvPr/>
        </p:nvSpPr>
        <p:spPr>
          <a:xfrm>
            <a:off x="5523700" y="3137800"/>
            <a:ext cx="5367000" cy="6261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1600"/>
              </a:spcAft>
              <a:buNone/>
            </a:pPr>
            <a:r>
              <a:rPr lang="pl" sz="1100" b="1">
                <a:solidFill>
                  <a:srgbClr val="666666"/>
                </a:solidFill>
                <a:latin typeface="Calibri"/>
                <a:ea typeface="Calibri"/>
                <a:cs typeface="Calibri"/>
                <a:sym typeface="Calibri"/>
              </a:rPr>
              <a:t>Peer-to-Peer Lending</a:t>
            </a:r>
          </a:p>
        </p:txBody>
      </p:sp>
      <p:pic>
        <p:nvPicPr>
          <p:cNvPr id="152" name="Shape 152"/>
          <p:cNvPicPr preferRelativeResize="0"/>
          <p:nvPr/>
        </p:nvPicPr>
        <p:blipFill>
          <a:blip r:embed="rId5">
            <a:alphaModFix/>
          </a:blip>
          <a:stretch>
            <a:fillRect/>
          </a:stretch>
        </p:blipFill>
        <p:spPr>
          <a:xfrm>
            <a:off x="1028050" y="3667950"/>
            <a:ext cx="3064478" cy="626100"/>
          </a:xfrm>
          <a:prstGeom prst="rect">
            <a:avLst/>
          </a:prstGeom>
          <a:noFill/>
          <a:ln>
            <a:noFill/>
          </a:ln>
        </p:spPr>
      </p:pic>
      <p:sp>
        <p:nvSpPr>
          <p:cNvPr id="153" name="Shape 153"/>
          <p:cNvSpPr txBox="1"/>
          <p:nvPr/>
        </p:nvSpPr>
        <p:spPr>
          <a:xfrm>
            <a:off x="1028050" y="3287800"/>
            <a:ext cx="1053000" cy="3261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1600"/>
              </a:spcAft>
              <a:buNone/>
            </a:pPr>
            <a:r>
              <a:rPr lang="pl" sz="1100" b="1">
                <a:solidFill>
                  <a:srgbClr val="666666"/>
                </a:solidFill>
                <a:latin typeface="Calibri"/>
                <a:ea typeface="Calibri"/>
                <a:cs typeface="Calibri"/>
                <a:sym typeface="Calibri"/>
              </a:rPr>
              <a:t>Crowdfunding</a:t>
            </a:r>
          </a:p>
        </p:txBody>
      </p:sp>
      <p:pic>
        <p:nvPicPr>
          <p:cNvPr id="154" name="Shape 154"/>
          <p:cNvPicPr preferRelativeResize="0"/>
          <p:nvPr/>
        </p:nvPicPr>
        <p:blipFill>
          <a:blip r:embed="rId6">
            <a:alphaModFix/>
          </a:blip>
          <a:stretch>
            <a:fillRect/>
          </a:stretch>
        </p:blipFill>
        <p:spPr>
          <a:xfrm>
            <a:off x="974875" y="2224125"/>
            <a:ext cx="2461475" cy="932375"/>
          </a:xfrm>
          <a:prstGeom prst="rect">
            <a:avLst/>
          </a:prstGeom>
          <a:noFill/>
          <a:ln>
            <a:noFill/>
          </a:ln>
        </p:spPr>
      </p:pic>
      <p:sp>
        <p:nvSpPr>
          <p:cNvPr id="155" name="Shape 155"/>
          <p:cNvSpPr txBox="1"/>
          <p:nvPr/>
        </p:nvSpPr>
        <p:spPr>
          <a:xfrm>
            <a:off x="974875" y="1823975"/>
            <a:ext cx="1807800" cy="326100"/>
          </a:xfrm>
          <a:prstGeom prst="rect">
            <a:avLst/>
          </a:prstGeom>
          <a:noFill/>
          <a:ln>
            <a:noFill/>
          </a:ln>
        </p:spPr>
        <p:txBody>
          <a:bodyPr wrap="square" lIns="91425" tIns="91425" rIns="91425" bIns="91425" anchor="t" anchorCtr="0">
            <a:noAutofit/>
          </a:bodyPr>
          <a:lstStyle/>
          <a:p>
            <a:pPr marL="0" lvl="0" indent="0" rtl="0">
              <a:lnSpc>
                <a:spcPct val="115000"/>
              </a:lnSpc>
              <a:spcBef>
                <a:spcPts val="0"/>
              </a:spcBef>
              <a:spcAft>
                <a:spcPts val="1600"/>
              </a:spcAft>
              <a:buNone/>
            </a:pPr>
            <a:r>
              <a:rPr lang="pl" sz="1100" b="1">
                <a:solidFill>
                  <a:srgbClr val="666666"/>
                </a:solidFill>
                <a:latin typeface="Calibri"/>
                <a:ea typeface="Calibri"/>
                <a:cs typeface="Calibri"/>
                <a:sym typeface="Calibri"/>
              </a:rPr>
              <a:t>Internet &amp; Mobile Banking</a:t>
            </a:r>
          </a:p>
        </p:txBody>
      </p:sp>
      <p:pic>
        <p:nvPicPr>
          <p:cNvPr id="156" name="Shape 156"/>
          <p:cNvPicPr preferRelativeResize="0"/>
          <p:nvPr/>
        </p:nvPicPr>
        <p:blipFill>
          <a:blip r:embed="rId7">
            <a:alphaModFix/>
          </a:blip>
          <a:stretch>
            <a:fillRect/>
          </a:stretch>
        </p:blipFill>
        <p:spPr>
          <a:xfrm>
            <a:off x="5523700" y="1292775"/>
            <a:ext cx="1782550" cy="17825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p:nvPr/>
        </p:nvSpPr>
        <p:spPr>
          <a:xfrm>
            <a:off x="2050450" y="2883600"/>
            <a:ext cx="1094700" cy="1059900"/>
          </a:xfrm>
          <a:prstGeom prst="ellipse">
            <a:avLst/>
          </a:prstGeom>
          <a:solidFill>
            <a:srgbClr val="674EA7"/>
          </a:solidFill>
          <a:ln>
            <a:noFill/>
          </a:ln>
        </p:spPr>
        <p:txBody>
          <a:bodyPr wrap="square" lIns="91425" tIns="91425" rIns="91425" bIns="91425" anchor="ctr" anchorCtr="0">
            <a:noAutofit/>
          </a:bodyPr>
          <a:lstStyle/>
          <a:p>
            <a:pPr marL="0" lvl="0" indent="0">
              <a:spcBef>
                <a:spcPts val="0"/>
              </a:spcBef>
              <a:buNone/>
            </a:pPr>
            <a:endParaRPr/>
          </a:p>
        </p:txBody>
      </p:sp>
      <p:sp>
        <p:nvSpPr>
          <p:cNvPr id="162" name="Shape 162"/>
          <p:cNvSpPr/>
          <p:nvPr/>
        </p:nvSpPr>
        <p:spPr>
          <a:xfrm>
            <a:off x="1126025" y="2112500"/>
            <a:ext cx="1523700" cy="1523700"/>
          </a:xfrm>
          <a:prstGeom prst="ellipse">
            <a:avLst/>
          </a:prstGeom>
          <a:solidFill>
            <a:srgbClr val="351C75"/>
          </a:solidFill>
          <a:ln>
            <a:noFill/>
          </a:ln>
        </p:spPr>
        <p:txBody>
          <a:bodyPr wrap="square" lIns="91425" tIns="91425" rIns="91425" bIns="91425" anchor="ctr" anchorCtr="0">
            <a:noAutofit/>
          </a:bodyPr>
          <a:lstStyle/>
          <a:p>
            <a:pPr marL="0" lvl="0" indent="0">
              <a:spcBef>
                <a:spcPts val="0"/>
              </a:spcBef>
              <a:buNone/>
            </a:pPr>
            <a:endParaRPr/>
          </a:p>
        </p:txBody>
      </p:sp>
      <p:sp>
        <p:nvSpPr>
          <p:cNvPr id="163" name="Shape 163"/>
          <p:cNvSpPr txBox="1">
            <a:spLocks noGrp="1"/>
          </p:cNvSpPr>
          <p:nvPr>
            <p:ph type="title"/>
          </p:nvPr>
        </p:nvSpPr>
        <p:spPr>
          <a:xfrm>
            <a:off x="819150" y="598975"/>
            <a:ext cx="7505700" cy="954600"/>
          </a:xfrm>
          <a:prstGeom prst="rect">
            <a:avLst/>
          </a:prstGeom>
        </p:spPr>
        <p:txBody>
          <a:bodyPr wrap="square" lIns="91425" tIns="91425" rIns="91425" bIns="91425" anchor="t" anchorCtr="0">
            <a:noAutofit/>
          </a:bodyPr>
          <a:lstStyle/>
          <a:p>
            <a:pPr marL="0" lvl="0" indent="0">
              <a:spcBef>
                <a:spcPts val="0"/>
              </a:spcBef>
              <a:buNone/>
            </a:pPr>
            <a:r>
              <a:rPr lang="pl"/>
              <a:t>The estimated size of the FinTech market</a:t>
            </a:r>
          </a:p>
        </p:txBody>
      </p:sp>
      <p:sp>
        <p:nvSpPr>
          <p:cNvPr id="164" name="Shape 164"/>
          <p:cNvSpPr txBox="1">
            <a:spLocks noGrp="1"/>
          </p:cNvSpPr>
          <p:nvPr>
            <p:ph type="body" idx="1"/>
          </p:nvPr>
        </p:nvSpPr>
        <p:spPr>
          <a:xfrm>
            <a:off x="1048775" y="2389500"/>
            <a:ext cx="1678200" cy="494100"/>
          </a:xfrm>
          <a:prstGeom prst="rect">
            <a:avLst/>
          </a:prstGeom>
        </p:spPr>
        <p:txBody>
          <a:bodyPr wrap="square" lIns="91425" tIns="91425" rIns="91425" bIns="91425" anchor="t" anchorCtr="0">
            <a:noAutofit/>
          </a:bodyPr>
          <a:lstStyle/>
          <a:p>
            <a:pPr marL="0" lvl="0" indent="0" algn="ctr">
              <a:spcBef>
                <a:spcPts val="0"/>
              </a:spcBef>
              <a:buNone/>
            </a:pPr>
            <a:r>
              <a:rPr lang="pl" sz="3000" b="1">
                <a:solidFill>
                  <a:srgbClr val="FFFFFF"/>
                </a:solidFill>
                <a:latin typeface="Trebuchet MS"/>
                <a:ea typeface="Trebuchet MS"/>
                <a:cs typeface="Trebuchet MS"/>
                <a:sym typeface="Trebuchet MS"/>
              </a:rPr>
              <a:t>2.2 </a:t>
            </a:r>
            <a:r>
              <a:rPr lang="pl" b="1">
                <a:solidFill>
                  <a:srgbClr val="FFFFFF"/>
                </a:solidFill>
                <a:latin typeface="Trebuchet MS"/>
                <a:ea typeface="Trebuchet MS"/>
                <a:cs typeface="Trebuchet MS"/>
                <a:sym typeface="Trebuchet MS"/>
              </a:rPr>
              <a:t/>
            </a:r>
            <a:br>
              <a:rPr lang="pl" b="1">
                <a:solidFill>
                  <a:srgbClr val="FFFFFF"/>
                </a:solidFill>
                <a:latin typeface="Trebuchet MS"/>
                <a:ea typeface="Trebuchet MS"/>
                <a:cs typeface="Trebuchet MS"/>
                <a:sym typeface="Trebuchet MS"/>
              </a:rPr>
            </a:br>
            <a:r>
              <a:rPr lang="pl" b="1">
                <a:solidFill>
                  <a:srgbClr val="FFFFFF"/>
                </a:solidFill>
                <a:latin typeface="Trebuchet MS"/>
                <a:ea typeface="Trebuchet MS"/>
                <a:cs typeface="Trebuchet MS"/>
                <a:sym typeface="Trebuchet MS"/>
              </a:rPr>
              <a:t>bn euro</a:t>
            </a:r>
          </a:p>
        </p:txBody>
      </p:sp>
      <p:pic>
        <p:nvPicPr>
          <p:cNvPr id="165" name="Shape 165"/>
          <p:cNvPicPr preferRelativeResize="0"/>
          <p:nvPr/>
        </p:nvPicPr>
        <p:blipFill rotWithShape="1">
          <a:blip r:embed="rId3">
            <a:alphaModFix/>
          </a:blip>
          <a:srcRect l="43889" t="31868" r="15400" b="12162"/>
          <a:stretch/>
        </p:blipFill>
        <p:spPr>
          <a:xfrm>
            <a:off x="3996250" y="1269475"/>
            <a:ext cx="4550074" cy="3517050"/>
          </a:xfrm>
          <a:prstGeom prst="rect">
            <a:avLst/>
          </a:prstGeom>
          <a:noFill/>
          <a:ln>
            <a:noFill/>
          </a:ln>
        </p:spPr>
      </p:pic>
      <p:sp>
        <p:nvSpPr>
          <p:cNvPr id="166" name="Shape 166"/>
          <p:cNvSpPr txBox="1"/>
          <p:nvPr/>
        </p:nvSpPr>
        <p:spPr>
          <a:xfrm>
            <a:off x="2267625" y="3179575"/>
            <a:ext cx="5004600" cy="583800"/>
          </a:xfrm>
          <a:prstGeom prst="rect">
            <a:avLst/>
          </a:prstGeom>
          <a:noFill/>
          <a:ln>
            <a:noFill/>
          </a:ln>
        </p:spPr>
        <p:txBody>
          <a:bodyPr wrap="square" lIns="91425" tIns="91425" rIns="91425" bIns="91425" anchor="t" anchorCtr="0">
            <a:noAutofit/>
          </a:bodyPr>
          <a:lstStyle/>
          <a:p>
            <a:pPr marL="0" lvl="0" indent="0">
              <a:spcBef>
                <a:spcPts val="0"/>
              </a:spcBef>
              <a:buNone/>
            </a:pPr>
            <a:r>
              <a:rPr lang="pl" sz="1800" b="1">
                <a:solidFill>
                  <a:srgbClr val="FFFFFF"/>
                </a:solidFill>
                <a:latin typeface="Trebuchet MS"/>
                <a:ea typeface="Trebuchet MS"/>
                <a:cs typeface="Trebuchet MS"/>
                <a:sym typeface="Trebuchet MS"/>
              </a:rPr>
              <a:t>2016</a:t>
            </a:r>
          </a:p>
        </p:txBody>
      </p:sp>
      <p:sp>
        <p:nvSpPr>
          <p:cNvPr id="167" name="Shape 167"/>
          <p:cNvSpPr txBox="1"/>
          <p:nvPr/>
        </p:nvSpPr>
        <p:spPr>
          <a:xfrm>
            <a:off x="251575" y="4439975"/>
            <a:ext cx="5367000" cy="626100"/>
          </a:xfrm>
          <a:prstGeom prst="rect">
            <a:avLst/>
          </a:prstGeom>
          <a:noFill/>
          <a:ln>
            <a:noFill/>
          </a:ln>
        </p:spPr>
        <p:txBody>
          <a:bodyPr wrap="square" lIns="91425" tIns="91425" rIns="91425" bIns="91425" anchor="t" anchorCtr="0">
            <a:noAutofit/>
          </a:bodyPr>
          <a:lstStyle/>
          <a:p>
            <a:pPr marL="0" lvl="0" indent="0">
              <a:spcBef>
                <a:spcPts val="0"/>
              </a:spcBef>
              <a:buNone/>
            </a:pPr>
            <a:r>
              <a:rPr lang="pl" sz="1100">
                <a:latin typeface="Trebuchet MS"/>
                <a:ea typeface="Trebuchet MS"/>
                <a:cs typeface="Trebuchet MS"/>
                <a:sym typeface="Trebuchet MS"/>
              </a:rPr>
              <a:t>Source: FinTech in the CEE region - a report by Deloitte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marL="0" lvl="0" indent="0">
              <a:spcBef>
                <a:spcPts val="0"/>
              </a:spcBef>
              <a:buNone/>
            </a:pPr>
            <a:endParaRPr/>
          </a:p>
          <a:p>
            <a:pPr marL="0" lvl="0" indent="0">
              <a:spcBef>
                <a:spcPts val="0"/>
              </a:spcBef>
              <a:buNone/>
            </a:pPr>
            <a:endParaRPr/>
          </a:p>
          <a:p>
            <a:pPr marL="0" lvl="0" indent="0">
              <a:spcBef>
                <a:spcPts val="0"/>
              </a:spcBef>
              <a:buNone/>
            </a:pPr>
            <a:endParaRPr/>
          </a:p>
        </p:txBody>
      </p:sp>
      <p:sp>
        <p:nvSpPr>
          <p:cNvPr id="173" name="Shape 173"/>
          <p:cNvSpPr txBox="1">
            <a:spLocks noGrp="1"/>
          </p:cNvSpPr>
          <p:nvPr>
            <p:ph type="body" idx="1"/>
          </p:nvPr>
        </p:nvSpPr>
        <p:spPr>
          <a:xfrm>
            <a:off x="261500" y="2463525"/>
            <a:ext cx="8520600" cy="34164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pl" sz="1400">
                <a:solidFill>
                  <a:srgbClr val="000000"/>
                </a:solidFill>
                <a:latin typeface="Trebuchet MS"/>
                <a:ea typeface="Trebuchet MS"/>
                <a:cs typeface="Trebuchet MS"/>
                <a:sym typeface="Trebuchet MS"/>
              </a:rPr>
              <a:t>A Bulgarian fund supporting the most promising entrepreneurs and digital startups in Southern and </a:t>
            </a:r>
            <a:r>
              <a:rPr lang="pl" sz="1400" b="1">
                <a:solidFill>
                  <a:srgbClr val="000000"/>
                </a:solidFill>
                <a:latin typeface="Trebuchet MS"/>
                <a:ea typeface="Trebuchet MS"/>
                <a:cs typeface="Trebuchet MS"/>
                <a:sym typeface="Trebuchet MS"/>
              </a:rPr>
              <a:t>Eastern Europe.</a:t>
            </a:r>
            <a:r>
              <a:rPr lang="pl" sz="1400">
                <a:solidFill>
                  <a:srgbClr val="000000"/>
                </a:solidFill>
                <a:latin typeface="Trebuchet MS"/>
                <a:ea typeface="Trebuchet MS"/>
                <a:cs typeface="Trebuchet MS"/>
                <a:sym typeface="Trebuchet MS"/>
              </a:rPr>
              <a:t> LAUNCHub invests in micro-seed and seed stages, tickets ranging from €30,000 to €200,000.</a:t>
            </a:r>
          </a:p>
          <a:p>
            <a:pPr marL="0" lvl="0" indent="-69850">
              <a:spcBef>
                <a:spcPts val="0"/>
              </a:spcBef>
              <a:buClr>
                <a:schemeClr val="dk1"/>
              </a:buClr>
              <a:buSzPts val="1100"/>
              <a:buFont typeface="Arial"/>
              <a:buNone/>
            </a:pPr>
            <a:r>
              <a:rPr lang="pl" sz="1400">
                <a:solidFill>
                  <a:srgbClr val="000000"/>
                </a:solidFill>
                <a:latin typeface="Trebuchet MS"/>
                <a:ea typeface="Trebuchet MS"/>
                <a:cs typeface="Trebuchet MS"/>
                <a:sym typeface="Trebuchet MS"/>
              </a:rPr>
              <a:t>Since its inception in 2012, LAUNCHub has invested in 60 startups from 10 countries in the South-East Europe region, including </a:t>
            </a:r>
            <a:r>
              <a:rPr lang="pl" sz="1400" b="1">
                <a:solidFill>
                  <a:srgbClr val="000000"/>
                </a:solidFill>
                <a:latin typeface="Trebuchet MS"/>
                <a:ea typeface="Trebuchet MS"/>
                <a:cs typeface="Trebuchet MS"/>
                <a:sym typeface="Trebuchet MS"/>
              </a:rPr>
              <a:t>Bulgaria, Romania, Macedonia</a:t>
            </a:r>
            <a:r>
              <a:rPr lang="pl" sz="1400">
                <a:solidFill>
                  <a:srgbClr val="000000"/>
                </a:solidFill>
                <a:latin typeface="Trebuchet MS"/>
                <a:ea typeface="Trebuchet MS"/>
                <a:cs typeface="Trebuchet MS"/>
                <a:sym typeface="Trebuchet MS"/>
              </a:rPr>
              <a:t>, </a:t>
            </a:r>
            <a:r>
              <a:rPr lang="pl" sz="1400" b="1">
                <a:solidFill>
                  <a:srgbClr val="000000"/>
                </a:solidFill>
                <a:latin typeface="Trebuchet MS"/>
                <a:ea typeface="Trebuchet MS"/>
                <a:cs typeface="Trebuchet MS"/>
                <a:sym typeface="Trebuchet MS"/>
              </a:rPr>
              <a:t>Croatia</a:t>
            </a:r>
            <a:r>
              <a:rPr lang="pl" sz="1400">
                <a:solidFill>
                  <a:srgbClr val="000000"/>
                </a:solidFill>
                <a:latin typeface="Trebuchet MS"/>
                <a:ea typeface="Trebuchet MS"/>
                <a:cs typeface="Trebuchet MS"/>
                <a:sym typeface="Trebuchet MS"/>
              </a:rPr>
              <a:t>, Greece, </a:t>
            </a:r>
            <a:r>
              <a:rPr lang="pl" sz="1400" b="1">
                <a:solidFill>
                  <a:srgbClr val="000000"/>
                </a:solidFill>
                <a:latin typeface="Trebuchet MS"/>
                <a:ea typeface="Trebuchet MS"/>
                <a:cs typeface="Trebuchet MS"/>
                <a:sym typeface="Trebuchet MS"/>
              </a:rPr>
              <a:t>Slovenia, Ukraine, Austria </a:t>
            </a:r>
            <a:r>
              <a:rPr lang="pl" sz="1400">
                <a:solidFill>
                  <a:srgbClr val="000000"/>
                </a:solidFill>
                <a:latin typeface="Trebuchet MS"/>
                <a:ea typeface="Trebuchet MS"/>
                <a:cs typeface="Trebuchet MS"/>
                <a:sym typeface="Trebuchet MS"/>
              </a:rPr>
              <a:t>and Switzerland.</a:t>
            </a:r>
          </a:p>
          <a:p>
            <a:pPr marL="0" lvl="0" indent="0">
              <a:spcBef>
                <a:spcPts val="0"/>
              </a:spcBef>
              <a:buNone/>
            </a:pPr>
            <a:endParaRPr>
              <a:solidFill>
                <a:srgbClr val="000000"/>
              </a:solidFill>
            </a:endParaRPr>
          </a:p>
        </p:txBody>
      </p:sp>
      <p:pic>
        <p:nvPicPr>
          <p:cNvPr id="174" name="Shape 174"/>
          <p:cNvPicPr preferRelativeResize="0"/>
          <p:nvPr/>
        </p:nvPicPr>
        <p:blipFill>
          <a:blip r:embed="rId3">
            <a:alphaModFix/>
          </a:blip>
          <a:stretch>
            <a:fillRect/>
          </a:stretch>
        </p:blipFill>
        <p:spPr>
          <a:xfrm>
            <a:off x="1495425" y="737513"/>
            <a:ext cx="6153150" cy="1685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marL="0" lvl="0" indent="0" rtl="0">
              <a:lnSpc>
                <a:spcPct val="115000"/>
              </a:lnSpc>
              <a:spcBef>
                <a:spcPts val="0"/>
              </a:spcBef>
              <a:spcAft>
                <a:spcPts val="1600"/>
              </a:spcAft>
              <a:buNone/>
            </a:pPr>
            <a:r>
              <a:rPr lang="pl" sz="2400"/>
              <a:t>Regulations in the CEE (Regulations in the EU)</a:t>
            </a:r>
          </a:p>
        </p:txBody>
      </p:sp>
      <p:sp>
        <p:nvSpPr>
          <p:cNvPr id="180" name="Shape 180"/>
          <p:cNvSpPr txBox="1">
            <a:spLocks noGrp="1"/>
          </p:cNvSpPr>
          <p:nvPr>
            <p:ph type="body" idx="1"/>
          </p:nvPr>
        </p:nvSpPr>
        <p:spPr>
          <a:xfrm>
            <a:off x="819150" y="1595200"/>
            <a:ext cx="7505700" cy="2448000"/>
          </a:xfrm>
          <a:prstGeom prst="rect">
            <a:avLst/>
          </a:prstGeom>
        </p:spPr>
        <p:txBody>
          <a:bodyPr wrap="square" lIns="91425" tIns="91425" rIns="91425" bIns="91425" anchor="t" anchorCtr="0">
            <a:noAutofit/>
          </a:bodyPr>
          <a:lstStyle/>
          <a:p>
            <a:pPr marL="0" lvl="0" indent="0">
              <a:spcBef>
                <a:spcPts val="0"/>
              </a:spcBef>
              <a:buNone/>
            </a:pPr>
            <a:r>
              <a:rPr lang="pl" sz="1400">
                <a:solidFill>
                  <a:srgbClr val="000000"/>
                </a:solidFill>
                <a:latin typeface="Trebuchet MS"/>
                <a:ea typeface="Trebuchet MS"/>
                <a:cs typeface="Trebuchet MS"/>
                <a:sym typeface="Trebuchet MS"/>
              </a:rPr>
              <a:t>Till now, the most important regulations concerning FinTech sector and future directions of European authorities were </a:t>
            </a:r>
            <a:r>
              <a:rPr lang="pl" sz="1400" b="1">
                <a:solidFill>
                  <a:srgbClr val="000000"/>
                </a:solidFill>
                <a:latin typeface="Trebuchet MS"/>
                <a:ea typeface="Trebuchet MS"/>
                <a:cs typeface="Trebuchet MS"/>
                <a:sym typeface="Trebuchet MS"/>
              </a:rPr>
              <a:t>concluded in the </a:t>
            </a:r>
            <a:r>
              <a:rPr lang="pl" sz="1400" b="1" i="1">
                <a:solidFill>
                  <a:srgbClr val="000000"/>
                </a:solidFill>
                <a:latin typeface="Trebuchet MS"/>
                <a:ea typeface="Trebuchet MS"/>
                <a:cs typeface="Trebuchet MS"/>
                <a:sym typeface="Trebuchet MS"/>
              </a:rPr>
              <a:t>Discussion Paper on EBA’s approach to financial technology (FinTech)</a:t>
            </a:r>
            <a:r>
              <a:rPr lang="pl" sz="1400">
                <a:solidFill>
                  <a:srgbClr val="000000"/>
                </a:solidFill>
                <a:latin typeface="Trebuchet MS"/>
                <a:ea typeface="Trebuchet MS"/>
                <a:cs typeface="Trebuchet MS"/>
                <a:sym typeface="Trebuchet MS"/>
              </a:rPr>
              <a:t>.</a:t>
            </a:r>
          </a:p>
          <a:p>
            <a:pPr marL="0" lvl="0" indent="-69850" algn="just" rtl="0">
              <a:spcBef>
                <a:spcPts val="0"/>
              </a:spcBef>
              <a:spcAft>
                <a:spcPts val="0"/>
              </a:spcAft>
              <a:buClr>
                <a:schemeClr val="dk1"/>
              </a:buClr>
              <a:buSzPts val="1100"/>
              <a:buFont typeface="Arial"/>
              <a:buNone/>
            </a:pPr>
            <a:r>
              <a:rPr lang="pl" sz="1400">
                <a:solidFill>
                  <a:srgbClr val="000000"/>
                </a:solidFill>
                <a:latin typeface="Trebuchet MS"/>
                <a:ea typeface="Trebuchet MS"/>
                <a:cs typeface="Trebuchet MS"/>
                <a:sym typeface="Trebuchet MS"/>
              </a:rPr>
              <a:t>These regulations are the following: </a:t>
            </a:r>
          </a:p>
          <a:p>
            <a:pPr marL="0" lvl="0" indent="-298450" algn="just" rtl="0">
              <a:spcBef>
                <a:spcPts val="0"/>
              </a:spcBef>
              <a:spcAft>
                <a:spcPts val="0"/>
              </a:spcAft>
              <a:buClr>
                <a:schemeClr val="dk1"/>
              </a:buClr>
              <a:buSzPts val="1100"/>
              <a:buFont typeface="Arial"/>
              <a:buNone/>
            </a:pPr>
            <a:r>
              <a:rPr lang="pl" sz="1400">
                <a:solidFill>
                  <a:srgbClr val="000000"/>
                </a:solidFill>
                <a:latin typeface="Trebuchet MS"/>
                <a:ea typeface="Trebuchet MS"/>
                <a:cs typeface="Trebuchet MS"/>
                <a:sym typeface="Trebuchet MS"/>
              </a:rPr>
              <a:t>·        </a:t>
            </a:r>
            <a:r>
              <a:rPr lang="pl" sz="1400" b="1">
                <a:solidFill>
                  <a:srgbClr val="000000"/>
                </a:solidFill>
                <a:latin typeface="Trebuchet MS"/>
                <a:ea typeface="Trebuchet MS"/>
                <a:cs typeface="Trebuchet MS"/>
                <a:sym typeface="Trebuchet MS"/>
              </a:rPr>
              <a:t> the Payment Accounts Directive (PAD);</a:t>
            </a:r>
          </a:p>
          <a:p>
            <a:pPr marL="0" lvl="0" indent="-298450" algn="just" rtl="0">
              <a:spcBef>
                <a:spcPts val="0"/>
              </a:spcBef>
              <a:spcAft>
                <a:spcPts val="0"/>
              </a:spcAft>
              <a:buClr>
                <a:schemeClr val="dk1"/>
              </a:buClr>
              <a:buSzPts val="1100"/>
              <a:buFont typeface="Arial"/>
              <a:buNone/>
            </a:pPr>
            <a:r>
              <a:rPr lang="pl" sz="1400">
                <a:solidFill>
                  <a:srgbClr val="000000"/>
                </a:solidFill>
                <a:latin typeface="Trebuchet MS"/>
                <a:ea typeface="Trebuchet MS"/>
                <a:cs typeface="Trebuchet MS"/>
                <a:sym typeface="Trebuchet MS"/>
              </a:rPr>
              <a:t>·        </a:t>
            </a:r>
            <a:r>
              <a:rPr lang="pl" sz="1400" b="1">
                <a:solidFill>
                  <a:srgbClr val="000000"/>
                </a:solidFill>
                <a:latin typeface="Trebuchet MS"/>
                <a:ea typeface="Trebuchet MS"/>
                <a:cs typeface="Trebuchet MS"/>
                <a:sym typeface="Trebuchet MS"/>
              </a:rPr>
              <a:t> the Electronic Money Directive (EMD);</a:t>
            </a:r>
          </a:p>
          <a:p>
            <a:pPr marL="0" lvl="0" indent="-228600" algn="just" rtl="0">
              <a:spcBef>
                <a:spcPts val="0"/>
              </a:spcBef>
              <a:spcAft>
                <a:spcPts val="0"/>
              </a:spcAft>
              <a:buNone/>
            </a:pPr>
            <a:r>
              <a:rPr lang="pl" sz="1400">
                <a:solidFill>
                  <a:srgbClr val="000000"/>
                </a:solidFill>
                <a:latin typeface="Trebuchet MS"/>
                <a:ea typeface="Trebuchet MS"/>
                <a:cs typeface="Trebuchet MS"/>
                <a:sym typeface="Trebuchet MS"/>
              </a:rPr>
              <a:t>·       </a:t>
            </a:r>
            <a:r>
              <a:rPr lang="pl" sz="1400" b="1">
                <a:solidFill>
                  <a:srgbClr val="000000"/>
                </a:solidFill>
                <a:latin typeface="Trebuchet MS"/>
                <a:ea typeface="Trebuchet MS"/>
                <a:cs typeface="Trebuchet MS"/>
                <a:sym typeface="Trebuchet MS"/>
              </a:rPr>
              <a:t>  the Payment Services Directives 1 and 2</a:t>
            </a:r>
            <a:r>
              <a:rPr lang="pl" sz="1400">
                <a:solidFill>
                  <a:srgbClr val="000000"/>
                </a:solidFill>
                <a:latin typeface="Trebuchet MS"/>
                <a:ea typeface="Trebuchet MS"/>
                <a:cs typeface="Trebuchet MS"/>
                <a:sym typeface="Trebuchet MS"/>
              </a:rPr>
              <a:t> (PSD/PSD2)</a:t>
            </a:r>
          </a:p>
          <a:p>
            <a:pPr marL="0" lvl="0" indent="-228600" algn="just" rtl="0">
              <a:spcBef>
                <a:spcPts val="0"/>
              </a:spcBef>
              <a:spcAft>
                <a:spcPts val="0"/>
              </a:spcAft>
              <a:buNone/>
            </a:pPr>
            <a:r>
              <a:rPr lang="pl" sz="1400">
                <a:solidFill>
                  <a:srgbClr val="000000"/>
                </a:solidFill>
                <a:latin typeface="Trebuchet MS"/>
                <a:ea typeface="Trebuchet MS"/>
                <a:cs typeface="Trebuchet MS"/>
                <a:sym typeface="Trebuchet MS"/>
              </a:rPr>
              <a:t>and few more...</a:t>
            </a:r>
          </a:p>
          <a:p>
            <a:pPr marL="0" lvl="0" indent="-298450" algn="just" rtl="0">
              <a:spcBef>
                <a:spcPts val="0"/>
              </a:spcBef>
              <a:spcAft>
                <a:spcPts val="0"/>
              </a:spcAft>
              <a:buClr>
                <a:schemeClr val="dk1"/>
              </a:buClr>
              <a:buSzPts val="1100"/>
              <a:buFont typeface="Arial"/>
              <a:buNone/>
            </a:pPr>
            <a:endParaRPr sz="1400">
              <a:solidFill>
                <a:srgbClr val="000000"/>
              </a:solidFill>
              <a:latin typeface="Trebuchet MS"/>
              <a:ea typeface="Trebuchet MS"/>
              <a:cs typeface="Trebuchet MS"/>
              <a:sym typeface="Trebuchet MS"/>
            </a:endParaRPr>
          </a:p>
          <a:p>
            <a:pPr marL="457200" lvl="0" indent="-317500" rtl="0">
              <a:spcBef>
                <a:spcPts val="0"/>
              </a:spcBef>
              <a:buClr>
                <a:srgbClr val="000000"/>
              </a:buClr>
              <a:buSzPts val="1400"/>
              <a:buFont typeface="Trebuchet MS"/>
              <a:buChar char="+"/>
            </a:pPr>
            <a:r>
              <a:rPr lang="pl" sz="1400" b="1">
                <a:solidFill>
                  <a:srgbClr val="000000"/>
                </a:solidFill>
                <a:latin typeface="Trebuchet MS"/>
                <a:ea typeface="Trebuchet MS"/>
                <a:cs typeface="Trebuchet MS"/>
                <a:sym typeface="Trebuchet MS"/>
              </a:rPr>
              <a:t>General Data Protection Regulation</a:t>
            </a:r>
          </a:p>
          <a:p>
            <a:pPr marL="0" lvl="0" indent="0">
              <a:spcBef>
                <a:spcPts val="0"/>
              </a:spcBef>
              <a:buNone/>
            </a:pPr>
            <a:r>
              <a:rPr lang="pl"/>
              <a:t/>
            </a:r>
            <a:br>
              <a:rPr lang="pl"/>
            </a:br>
            <a:r>
              <a:rPr lang="pl"/>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218100"/>
            <a:ext cx="8520600" cy="572700"/>
          </a:xfrm>
          <a:prstGeom prst="rect">
            <a:avLst/>
          </a:prstGeom>
        </p:spPr>
        <p:txBody>
          <a:bodyPr wrap="square" lIns="91425" tIns="91425" rIns="91425" bIns="91425" anchor="t" anchorCtr="0">
            <a:noAutofit/>
          </a:bodyPr>
          <a:lstStyle/>
          <a:p>
            <a:pPr marL="0" lvl="0" indent="0">
              <a:spcBef>
                <a:spcPts val="0"/>
              </a:spcBef>
              <a:buNone/>
            </a:pPr>
            <a:r>
              <a:rPr lang="pl"/>
              <a:t>Level of implementation</a:t>
            </a:r>
          </a:p>
        </p:txBody>
      </p:sp>
      <p:sp>
        <p:nvSpPr>
          <p:cNvPr id="186" name="Shape 186"/>
          <p:cNvSpPr txBox="1">
            <a:spLocks noGrp="1"/>
          </p:cNvSpPr>
          <p:nvPr>
            <p:ph type="body" idx="1"/>
          </p:nvPr>
        </p:nvSpPr>
        <p:spPr>
          <a:xfrm>
            <a:off x="311700" y="863550"/>
            <a:ext cx="8520600" cy="3416400"/>
          </a:xfrm>
          <a:prstGeom prst="rect">
            <a:avLst/>
          </a:prstGeom>
        </p:spPr>
        <p:txBody>
          <a:bodyPr wrap="square" lIns="91425" tIns="91425" rIns="91425" bIns="91425" anchor="t" anchorCtr="0">
            <a:noAutofit/>
          </a:bodyPr>
          <a:lstStyle/>
          <a:p>
            <a:pPr marL="0" lvl="0" indent="-69850" algn="just" rtl="0">
              <a:spcBef>
                <a:spcPts val="0"/>
              </a:spcBef>
              <a:spcAft>
                <a:spcPts val="0"/>
              </a:spcAft>
              <a:buClr>
                <a:schemeClr val="dk1"/>
              </a:buClr>
              <a:buSzPts val="1100"/>
              <a:buFont typeface="Arial"/>
              <a:buNone/>
            </a:pPr>
            <a:r>
              <a:rPr lang="pl" sz="1400" b="1">
                <a:solidFill>
                  <a:srgbClr val="000000"/>
                </a:solidFill>
              </a:rPr>
              <a:t>Chart 1. The level of implementation of Payment Services Directive II among CEE countries (EU Members States)</a:t>
            </a:r>
          </a:p>
          <a:p>
            <a:pPr marL="0" lvl="0" indent="-69850" algn="just" rtl="0">
              <a:spcBef>
                <a:spcPts val="0"/>
              </a:spcBef>
              <a:spcAft>
                <a:spcPts val="0"/>
              </a:spcAft>
              <a:buClr>
                <a:schemeClr val="dk1"/>
              </a:buClr>
              <a:buSzPts val="1100"/>
              <a:buFont typeface="Arial"/>
              <a:buNone/>
            </a:pPr>
            <a:r>
              <a:rPr lang="pl" sz="1200">
                <a:solidFill>
                  <a:srgbClr val="FFC000"/>
                </a:solidFill>
              </a:rPr>
              <a:t>Countries, where public consultation has been already initiated</a:t>
            </a:r>
          </a:p>
          <a:p>
            <a:pPr marL="0" lvl="0" indent="-69850" algn="just" rtl="0">
              <a:spcBef>
                <a:spcPts val="0"/>
              </a:spcBef>
              <a:spcAft>
                <a:spcPts val="0"/>
              </a:spcAft>
              <a:buClr>
                <a:schemeClr val="dk1"/>
              </a:buClr>
              <a:buSzPts val="1100"/>
              <a:buFont typeface="Arial"/>
              <a:buNone/>
            </a:pPr>
            <a:r>
              <a:rPr lang="pl" sz="1200">
                <a:solidFill>
                  <a:srgbClr val="C00000"/>
                </a:solidFill>
              </a:rPr>
              <a:t>Countries, where public consultation has not been initiated yet</a:t>
            </a:r>
          </a:p>
          <a:p>
            <a:pPr marL="0" lvl="0" indent="0">
              <a:spcBef>
                <a:spcPts val="0"/>
              </a:spcBef>
              <a:buNone/>
            </a:pPr>
            <a:endParaRPr/>
          </a:p>
        </p:txBody>
      </p:sp>
      <p:pic>
        <p:nvPicPr>
          <p:cNvPr id="187" name="Shape 187"/>
          <p:cNvPicPr preferRelativeResize="0"/>
          <p:nvPr/>
        </p:nvPicPr>
        <p:blipFill rotWithShape="1">
          <a:blip r:embed="rId3">
            <a:alphaModFix/>
          </a:blip>
          <a:srcRect l="12515" t="35416" r="13949" b="3896"/>
          <a:stretch/>
        </p:blipFill>
        <p:spPr>
          <a:xfrm>
            <a:off x="1856625" y="1852175"/>
            <a:ext cx="5011251" cy="2947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193" name="Shape 193"/>
          <p:cNvSpPr txBox="1">
            <a:spLocks noGrp="1"/>
          </p:cNvSpPr>
          <p:nvPr>
            <p:ph type="body" idx="1"/>
          </p:nvPr>
        </p:nvSpPr>
        <p:spPr>
          <a:xfrm>
            <a:off x="311700" y="445025"/>
            <a:ext cx="8520600" cy="4123800"/>
          </a:xfrm>
          <a:prstGeom prst="rect">
            <a:avLst/>
          </a:prstGeom>
        </p:spPr>
        <p:txBody>
          <a:bodyPr wrap="square" lIns="91425" tIns="91425" rIns="91425" bIns="91425" anchor="t" anchorCtr="0">
            <a:noAutofit/>
          </a:bodyPr>
          <a:lstStyle/>
          <a:p>
            <a:pPr marL="0" lvl="0" indent="-69850" algn="just" rtl="0">
              <a:spcBef>
                <a:spcPts val="0"/>
              </a:spcBef>
              <a:spcAft>
                <a:spcPts val="0"/>
              </a:spcAft>
              <a:buClr>
                <a:schemeClr val="dk1"/>
              </a:buClr>
              <a:buSzPts val="1100"/>
              <a:buFont typeface="Arial"/>
              <a:buNone/>
            </a:pPr>
            <a:r>
              <a:rPr lang="pl" sz="1400" b="1">
                <a:solidFill>
                  <a:srgbClr val="000000"/>
                </a:solidFill>
                <a:latin typeface="Trebuchet MS"/>
                <a:ea typeface="Trebuchet MS"/>
                <a:cs typeface="Trebuchet MS"/>
                <a:sym typeface="Trebuchet MS"/>
              </a:rPr>
              <a:t>Charts 2. The level of implementation of General Data Protection Regulation among CEE countries (EU Member States)</a:t>
            </a:r>
            <a:r>
              <a:rPr lang="pl" sz="1400">
                <a:solidFill>
                  <a:srgbClr val="000000"/>
                </a:solidFill>
                <a:latin typeface="Trebuchet MS"/>
                <a:ea typeface="Trebuchet MS"/>
                <a:cs typeface="Trebuchet MS"/>
                <a:sym typeface="Trebuchet MS"/>
              </a:rPr>
              <a:t> </a:t>
            </a:r>
          </a:p>
          <a:p>
            <a:pPr marL="0" lvl="0" indent="-69850" algn="just" rtl="0">
              <a:spcBef>
                <a:spcPts val="0"/>
              </a:spcBef>
              <a:spcAft>
                <a:spcPts val="0"/>
              </a:spcAft>
              <a:buClr>
                <a:schemeClr val="dk1"/>
              </a:buClr>
              <a:buSzPts val="1100"/>
              <a:buFont typeface="Arial"/>
              <a:buNone/>
            </a:pPr>
            <a:r>
              <a:rPr lang="pl" sz="1200">
                <a:solidFill>
                  <a:srgbClr val="FFC000"/>
                </a:solidFill>
              </a:rPr>
              <a:t>Countries, where public consultation has been already initiated</a:t>
            </a:r>
          </a:p>
          <a:p>
            <a:pPr marL="0" lvl="0" indent="0">
              <a:spcBef>
                <a:spcPts val="0"/>
              </a:spcBef>
              <a:buNone/>
            </a:pPr>
            <a:r>
              <a:rPr lang="pl" sz="1200">
                <a:solidFill>
                  <a:srgbClr val="C00000"/>
                </a:solidFill>
                <a:latin typeface="Calibri"/>
                <a:ea typeface="Calibri"/>
                <a:cs typeface="Calibri"/>
                <a:sym typeface="Calibri"/>
              </a:rPr>
              <a:t>Countries, where public consultation has not been initiated yet</a:t>
            </a:r>
          </a:p>
          <a:p>
            <a:pPr marL="0" lvl="0" indent="0">
              <a:spcBef>
                <a:spcPts val="0"/>
              </a:spcBef>
              <a:buNone/>
            </a:pPr>
            <a:endParaRPr sz="1200">
              <a:solidFill>
                <a:srgbClr val="C00000"/>
              </a:solidFill>
              <a:latin typeface="Calibri"/>
              <a:ea typeface="Calibri"/>
              <a:cs typeface="Calibri"/>
              <a:sym typeface="Calibri"/>
            </a:endParaRPr>
          </a:p>
        </p:txBody>
      </p:sp>
      <p:pic>
        <p:nvPicPr>
          <p:cNvPr id="194" name="Shape 194"/>
          <p:cNvPicPr preferRelativeResize="0"/>
          <p:nvPr/>
        </p:nvPicPr>
        <p:blipFill rotWithShape="1">
          <a:blip r:embed="rId3">
            <a:alphaModFix/>
          </a:blip>
          <a:srcRect l="13063" t="30831" r="11339" b="6476"/>
          <a:stretch/>
        </p:blipFill>
        <p:spPr>
          <a:xfrm>
            <a:off x="1863500" y="1626650"/>
            <a:ext cx="5118926" cy="298737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822</Words>
  <Application>Microsoft Office PowerPoint</Application>
  <PresentationFormat>Pokaz na ekranie (16:9)</PresentationFormat>
  <Paragraphs>97</Paragraphs>
  <Slides>14</Slides>
  <Notes>14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14</vt:i4>
      </vt:variant>
    </vt:vector>
  </HeadingPairs>
  <TitlesOfParts>
    <vt:vector size="20" baseType="lpstr">
      <vt:lpstr>Calibri</vt:lpstr>
      <vt:lpstr>Verdana</vt:lpstr>
      <vt:lpstr>Arial</vt:lpstr>
      <vt:lpstr>Nunito</vt:lpstr>
      <vt:lpstr>Trebuchet MS</vt:lpstr>
      <vt:lpstr>Shift</vt:lpstr>
      <vt:lpstr>FinTech in the CEE</vt:lpstr>
      <vt:lpstr>Agenda</vt:lpstr>
      <vt:lpstr>Prezentacja programu PowerPoint</vt:lpstr>
      <vt:lpstr>Prezentacja programu PowerPoint</vt:lpstr>
      <vt:lpstr>The estimated size of the FinTech market</vt:lpstr>
      <vt:lpstr>  </vt:lpstr>
      <vt:lpstr>Regulations in the CEE (Regulations in the EU)</vt:lpstr>
      <vt:lpstr>Level of implementation</vt:lpstr>
      <vt:lpstr>Prezentacja programu PowerPoint</vt:lpstr>
      <vt:lpstr>Case Study - TrustPay</vt:lpstr>
      <vt:lpstr>TrustPay - Services </vt:lpstr>
      <vt:lpstr>Case Study - mBank</vt:lpstr>
      <vt:lpstr>mBank services</vt:lpstr>
      <vt:lpstr>5. 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FinTech in the CEE</dc:title>
  <dc:creator>Dell</dc:creator>
  <cp:lastModifiedBy>Dagmara Piec</cp:lastModifiedBy>
  <cp:revision>2</cp:revision>
  <dcterms:modified xsi:type="dcterms:W3CDTF">2018-01-09T08:54:40Z</dcterms:modified>
</cp:coreProperties>
</file>