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9" r:id="rId4"/>
    <p:sldId id="258" r:id="rId5"/>
    <p:sldId id="260" r:id="rId6"/>
    <p:sldId id="261" r:id="rId7"/>
    <p:sldId id="263" r:id="rId8"/>
    <p:sldId id="264" r:id="rId9"/>
    <p:sldId id="27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88D5C-8987-47B3-8261-C34722DD0F56}" type="datetimeFigureOut">
              <a:rPr lang="pl-PL" smtClean="0"/>
              <a:t>2018-01-16</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2C6A8-75AB-418A-B441-D62C48AEF240}" type="slidenum">
              <a:rPr lang="pl-PL" smtClean="0"/>
              <a:t>‹#›</a:t>
            </a:fld>
            <a:endParaRPr lang="pl-PL"/>
          </a:p>
        </p:txBody>
      </p:sp>
    </p:spTree>
    <p:extLst>
      <p:ext uri="{BB962C8B-B14F-4D97-AF65-F5344CB8AC3E}">
        <p14:creationId xmlns:p14="http://schemas.microsoft.com/office/powerpoint/2010/main" val="414753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A32C6A8-75AB-418A-B441-D62C48AEF240}" type="slidenum">
              <a:rPr lang="pl-PL" smtClean="0"/>
              <a:t>6</a:t>
            </a:fld>
            <a:endParaRPr lang="pl-PL"/>
          </a:p>
        </p:txBody>
      </p:sp>
    </p:spTree>
    <p:extLst>
      <p:ext uri="{BB962C8B-B14F-4D97-AF65-F5344CB8AC3E}">
        <p14:creationId xmlns:p14="http://schemas.microsoft.com/office/powerpoint/2010/main" val="885761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A35DB0AB-7C52-4D0B-86AA-C68113323A01}" type="datetimeFigureOut">
              <a:rPr lang="pl-PL" smtClean="0"/>
              <a:t>2018-01-16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F7A16E1-EE12-4E9C-9481-A5FAD28F5FCE}" type="slidenum">
              <a:rPr lang="pl-PL" smtClean="0"/>
              <a:t>‹#›</a:t>
            </a:fld>
            <a:endParaRPr lang="pl-PL"/>
          </a:p>
        </p:txBody>
      </p:sp>
    </p:spTree>
    <p:extLst>
      <p:ext uri="{BB962C8B-B14F-4D97-AF65-F5344CB8AC3E}">
        <p14:creationId xmlns:p14="http://schemas.microsoft.com/office/powerpoint/2010/main" val="4256819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35DB0AB-7C52-4D0B-86AA-C68113323A01}" type="datetimeFigureOut">
              <a:rPr lang="pl-PL" smtClean="0"/>
              <a:t>2018-01-16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F7A16E1-EE12-4E9C-9481-A5FAD28F5FCE}" type="slidenum">
              <a:rPr lang="pl-PL" smtClean="0"/>
              <a:t>‹#›</a:t>
            </a:fld>
            <a:endParaRPr lang="pl-PL"/>
          </a:p>
        </p:txBody>
      </p:sp>
    </p:spTree>
    <p:extLst>
      <p:ext uri="{BB962C8B-B14F-4D97-AF65-F5344CB8AC3E}">
        <p14:creationId xmlns:p14="http://schemas.microsoft.com/office/powerpoint/2010/main" val="1953371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35DB0AB-7C52-4D0B-86AA-C68113323A01}" type="datetimeFigureOut">
              <a:rPr lang="pl-PL" smtClean="0"/>
              <a:t>2018-01-16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F7A16E1-EE12-4E9C-9481-A5FAD28F5FCE}" type="slidenum">
              <a:rPr lang="pl-PL" smtClean="0"/>
              <a:t>‹#›</a:t>
            </a:fld>
            <a:endParaRPr lang="pl-P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11645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35DB0AB-7C52-4D0B-86AA-C68113323A01}" type="datetimeFigureOut">
              <a:rPr lang="pl-PL" smtClean="0"/>
              <a:t>2018-01-16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F7A16E1-EE12-4E9C-9481-A5FAD28F5FCE}" type="slidenum">
              <a:rPr lang="pl-PL" smtClean="0"/>
              <a:t>‹#›</a:t>
            </a:fld>
            <a:endParaRPr lang="pl-PL"/>
          </a:p>
        </p:txBody>
      </p:sp>
    </p:spTree>
    <p:extLst>
      <p:ext uri="{BB962C8B-B14F-4D97-AF65-F5344CB8AC3E}">
        <p14:creationId xmlns:p14="http://schemas.microsoft.com/office/powerpoint/2010/main" val="598205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35DB0AB-7C52-4D0B-86AA-C68113323A01}" type="datetimeFigureOut">
              <a:rPr lang="pl-PL" smtClean="0"/>
              <a:t>2018-01-16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F7A16E1-EE12-4E9C-9481-A5FAD28F5FCE}" type="slidenum">
              <a:rPr lang="pl-PL" smtClean="0"/>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48491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35DB0AB-7C52-4D0B-86AA-C68113323A01}" type="datetimeFigureOut">
              <a:rPr lang="pl-PL" smtClean="0"/>
              <a:t>2018-01-16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F7A16E1-EE12-4E9C-9481-A5FAD28F5FCE}" type="slidenum">
              <a:rPr lang="pl-PL" smtClean="0"/>
              <a:t>‹#›</a:t>
            </a:fld>
            <a:endParaRPr lang="pl-PL"/>
          </a:p>
        </p:txBody>
      </p:sp>
    </p:spTree>
    <p:extLst>
      <p:ext uri="{BB962C8B-B14F-4D97-AF65-F5344CB8AC3E}">
        <p14:creationId xmlns:p14="http://schemas.microsoft.com/office/powerpoint/2010/main" val="2437438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35DB0AB-7C52-4D0B-86AA-C68113323A01}" type="datetimeFigureOut">
              <a:rPr lang="pl-PL" smtClean="0"/>
              <a:t>2018-01-16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F7A16E1-EE12-4E9C-9481-A5FAD28F5FCE}" type="slidenum">
              <a:rPr lang="pl-PL" smtClean="0"/>
              <a:t>‹#›</a:t>
            </a:fld>
            <a:endParaRPr lang="pl-PL"/>
          </a:p>
        </p:txBody>
      </p:sp>
    </p:spTree>
    <p:extLst>
      <p:ext uri="{BB962C8B-B14F-4D97-AF65-F5344CB8AC3E}">
        <p14:creationId xmlns:p14="http://schemas.microsoft.com/office/powerpoint/2010/main" val="4268784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35DB0AB-7C52-4D0B-86AA-C68113323A01}" type="datetimeFigureOut">
              <a:rPr lang="pl-PL" smtClean="0"/>
              <a:t>2018-01-16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F7A16E1-EE12-4E9C-9481-A5FAD28F5FCE}" type="slidenum">
              <a:rPr lang="pl-PL" smtClean="0"/>
              <a:t>‹#›</a:t>
            </a:fld>
            <a:endParaRPr lang="pl-PL"/>
          </a:p>
        </p:txBody>
      </p:sp>
    </p:spTree>
    <p:extLst>
      <p:ext uri="{BB962C8B-B14F-4D97-AF65-F5344CB8AC3E}">
        <p14:creationId xmlns:p14="http://schemas.microsoft.com/office/powerpoint/2010/main" val="207988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35DB0AB-7C52-4D0B-86AA-C68113323A01}" type="datetimeFigureOut">
              <a:rPr lang="pl-PL" smtClean="0"/>
              <a:t>2018-01-16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F7A16E1-EE12-4E9C-9481-A5FAD28F5FCE}" type="slidenum">
              <a:rPr lang="pl-PL" smtClean="0"/>
              <a:t>‹#›</a:t>
            </a:fld>
            <a:endParaRPr lang="pl-PL"/>
          </a:p>
        </p:txBody>
      </p:sp>
    </p:spTree>
    <p:extLst>
      <p:ext uri="{BB962C8B-B14F-4D97-AF65-F5344CB8AC3E}">
        <p14:creationId xmlns:p14="http://schemas.microsoft.com/office/powerpoint/2010/main" val="3000246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35DB0AB-7C52-4D0B-86AA-C68113323A01}" type="datetimeFigureOut">
              <a:rPr lang="pl-PL" smtClean="0"/>
              <a:t>2018-01-16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F7A16E1-EE12-4E9C-9481-A5FAD28F5FCE}" type="slidenum">
              <a:rPr lang="pl-PL" smtClean="0"/>
              <a:t>‹#›</a:t>
            </a:fld>
            <a:endParaRPr lang="pl-PL"/>
          </a:p>
        </p:txBody>
      </p:sp>
    </p:spTree>
    <p:extLst>
      <p:ext uri="{BB962C8B-B14F-4D97-AF65-F5344CB8AC3E}">
        <p14:creationId xmlns:p14="http://schemas.microsoft.com/office/powerpoint/2010/main" val="3974123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A35DB0AB-7C52-4D0B-86AA-C68113323A01}" type="datetimeFigureOut">
              <a:rPr lang="pl-PL" smtClean="0"/>
              <a:t>2018-01-16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F7A16E1-EE12-4E9C-9481-A5FAD28F5FCE}" type="slidenum">
              <a:rPr lang="pl-PL" smtClean="0"/>
              <a:t>‹#›</a:t>
            </a:fld>
            <a:endParaRPr lang="pl-PL"/>
          </a:p>
        </p:txBody>
      </p:sp>
    </p:spTree>
    <p:extLst>
      <p:ext uri="{BB962C8B-B14F-4D97-AF65-F5344CB8AC3E}">
        <p14:creationId xmlns:p14="http://schemas.microsoft.com/office/powerpoint/2010/main" val="1819808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A35DB0AB-7C52-4D0B-86AA-C68113323A01}" type="datetimeFigureOut">
              <a:rPr lang="pl-PL" smtClean="0"/>
              <a:t>2018-01-16</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F7A16E1-EE12-4E9C-9481-A5FAD28F5FCE}" type="slidenum">
              <a:rPr lang="pl-PL" smtClean="0"/>
              <a:t>‹#›</a:t>
            </a:fld>
            <a:endParaRPr lang="pl-PL"/>
          </a:p>
        </p:txBody>
      </p:sp>
    </p:spTree>
    <p:extLst>
      <p:ext uri="{BB962C8B-B14F-4D97-AF65-F5344CB8AC3E}">
        <p14:creationId xmlns:p14="http://schemas.microsoft.com/office/powerpoint/2010/main" val="2870334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A35DB0AB-7C52-4D0B-86AA-C68113323A01}" type="datetimeFigureOut">
              <a:rPr lang="pl-PL" smtClean="0"/>
              <a:t>2018-01-16</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F7A16E1-EE12-4E9C-9481-A5FAD28F5FCE}" type="slidenum">
              <a:rPr lang="pl-PL" smtClean="0"/>
              <a:t>‹#›</a:t>
            </a:fld>
            <a:endParaRPr lang="pl-PL"/>
          </a:p>
        </p:txBody>
      </p:sp>
    </p:spTree>
    <p:extLst>
      <p:ext uri="{BB962C8B-B14F-4D97-AF65-F5344CB8AC3E}">
        <p14:creationId xmlns:p14="http://schemas.microsoft.com/office/powerpoint/2010/main" val="97974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5DB0AB-7C52-4D0B-86AA-C68113323A01}" type="datetimeFigureOut">
              <a:rPr lang="pl-PL" smtClean="0"/>
              <a:t>2018-01-16</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EF7A16E1-EE12-4E9C-9481-A5FAD28F5FCE}" type="slidenum">
              <a:rPr lang="pl-PL" smtClean="0"/>
              <a:t>‹#›</a:t>
            </a:fld>
            <a:endParaRPr lang="pl-PL"/>
          </a:p>
        </p:txBody>
      </p:sp>
    </p:spTree>
    <p:extLst>
      <p:ext uri="{BB962C8B-B14F-4D97-AF65-F5344CB8AC3E}">
        <p14:creationId xmlns:p14="http://schemas.microsoft.com/office/powerpoint/2010/main" val="3306380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35DB0AB-7C52-4D0B-86AA-C68113323A01}" type="datetimeFigureOut">
              <a:rPr lang="pl-PL" smtClean="0"/>
              <a:t>2018-01-16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F7A16E1-EE12-4E9C-9481-A5FAD28F5FCE}" type="slidenum">
              <a:rPr lang="pl-PL" smtClean="0"/>
              <a:t>‹#›</a:t>
            </a:fld>
            <a:endParaRPr lang="pl-PL"/>
          </a:p>
        </p:txBody>
      </p:sp>
    </p:spTree>
    <p:extLst>
      <p:ext uri="{BB962C8B-B14F-4D97-AF65-F5344CB8AC3E}">
        <p14:creationId xmlns:p14="http://schemas.microsoft.com/office/powerpoint/2010/main" val="51505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35DB0AB-7C52-4D0B-86AA-C68113323A01}" type="datetimeFigureOut">
              <a:rPr lang="pl-PL" smtClean="0"/>
              <a:t>2018-01-16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F7A16E1-EE12-4E9C-9481-A5FAD28F5FCE}" type="slidenum">
              <a:rPr lang="pl-PL" smtClean="0"/>
              <a:t>‹#›</a:t>
            </a:fld>
            <a:endParaRPr lang="pl-PL"/>
          </a:p>
        </p:txBody>
      </p:sp>
    </p:spTree>
    <p:extLst>
      <p:ext uri="{BB962C8B-B14F-4D97-AF65-F5344CB8AC3E}">
        <p14:creationId xmlns:p14="http://schemas.microsoft.com/office/powerpoint/2010/main" val="2431466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5DB0AB-7C52-4D0B-86AA-C68113323A01}" type="datetimeFigureOut">
              <a:rPr lang="pl-PL" smtClean="0"/>
              <a:t>2018-01-16</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F7A16E1-EE12-4E9C-9481-A5FAD28F5FCE}" type="slidenum">
              <a:rPr lang="pl-PL" smtClean="0"/>
              <a:t>‹#›</a:t>
            </a:fld>
            <a:endParaRPr lang="pl-PL"/>
          </a:p>
        </p:txBody>
      </p:sp>
    </p:spTree>
    <p:extLst>
      <p:ext uri="{BB962C8B-B14F-4D97-AF65-F5344CB8AC3E}">
        <p14:creationId xmlns:p14="http://schemas.microsoft.com/office/powerpoint/2010/main" val="1932254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britannica.com/place/Baltic-states/Independence-and-the-20th-century" TargetMode="External"/><Relationship Id="rId13" Type="http://schemas.openxmlformats.org/officeDocument/2006/relationships/hyperlink" Target="https://www.slovenia.info/en/plan-your-trip/facts-about-slovenia/history-and-culture" TargetMode="External"/><Relationship Id="rId3" Type="http://schemas.openxmlformats.org/officeDocument/2006/relationships/hyperlink" Target="http://www.mzv.cz/tripoli/en/general_information_about_the_czech/history/index.html" TargetMode="External"/><Relationship Id="rId7" Type="http://schemas.openxmlformats.org/officeDocument/2006/relationships/hyperlink" Target="http://www.bbc.com/news/world-europe-17383522" TargetMode="External"/><Relationship Id="rId12" Type="http://schemas.openxmlformats.org/officeDocument/2006/relationships/hyperlink" Target="http://www.bbc.com/news/world-europe-17217954" TargetMode="External"/><Relationship Id="rId2" Type="http://schemas.openxmlformats.org/officeDocument/2006/relationships/hyperlink" Target="http://archiv.radio.cz/history/history00.html" TargetMode="External"/><Relationship Id="rId16" Type="http://schemas.openxmlformats.org/officeDocument/2006/relationships/hyperlink" Target="http://www.intopoland.com/poland-info/history-of-poland.html" TargetMode="External"/><Relationship Id="rId1" Type="http://schemas.openxmlformats.org/officeDocument/2006/relationships/slideLayout" Target="../slideLayouts/slideLayout2.xml"/><Relationship Id="rId6" Type="http://schemas.openxmlformats.org/officeDocument/2006/relationships/hyperlink" Target="http://gotohungary.com/history" TargetMode="External"/><Relationship Id="rId11" Type="http://schemas.openxmlformats.org/officeDocument/2006/relationships/hyperlink" Target="http://www.localhistories.org/croatia.html" TargetMode="External"/><Relationship Id="rId5" Type="http://schemas.openxmlformats.org/officeDocument/2006/relationships/hyperlink" Target="http://www.localhistories.org/slovakia.html" TargetMode="External"/><Relationship Id="rId15" Type="http://schemas.openxmlformats.org/officeDocument/2006/relationships/hyperlink" Target="http://news.bbc.co.uk/2/hi/europe/country_profiles/1061402.stm" TargetMode="External"/><Relationship Id="rId10" Type="http://schemas.openxmlformats.org/officeDocument/2006/relationships/hyperlink" Target="http://www.bbc.co.uk/history/worldwars/wwone/yugoslavia_01.shtml" TargetMode="External"/><Relationship Id="rId4" Type="http://schemas.openxmlformats.org/officeDocument/2006/relationships/hyperlink" Target="http://www.localhistories.org/czech.html" TargetMode="External"/><Relationship Id="rId9" Type="http://schemas.openxmlformats.org/officeDocument/2006/relationships/hyperlink" Target="http://web.mit.edu/fjk/www/editor/essays/baltics.html" TargetMode="External"/><Relationship Id="rId14" Type="http://schemas.openxmlformats.org/officeDocument/2006/relationships/hyperlink" Target="http://www.localhistories.org/rumania.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Q88AkN1hNYM"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yfMAXukRpS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968991" y="38811"/>
            <a:ext cx="8305012" cy="922971"/>
          </a:xfrm>
        </p:spPr>
        <p:txBody>
          <a:bodyPr/>
          <a:lstStyle/>
          <a:p>
            <a:r>
              <a:rPr lang="en-US" dirty="0">
                <a:solidFill>
                  <a:srgbClr val="FFC000"/>
                </a:solidFill>
              </a:rPr>
              <a:t>History of the region CEE</a:t>
            </a:r>
            <a:endParaRPr lang="pl-PL" dirty="0">
              <a:solidFill>
                <a:srgbClr val="FFC000"/>
              </a:solidFill>
            </a:endParaRP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7289" y="961782"/>
            <a:ext cx="5848415" cy="5560673"/>
          </a:xfrm>
          <a:prstGeom prst="rect">
            <a:avLst/>
          </a:prstGeom>
        </p:spPr>
      </p:pic>
    </p:spTree>
    <p:extLst>
      <p:ext uri="{BB962C8B-B14F-4D97-AF65-F5344CB8AC3E}">
        <p14:creationId xmlns:p14="http://schemas.microsoft.com/office/powerpoint/2010/main" val="739754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Czechoslovakia</a:t>
            </a:r>
          </a:p>
        </p:txBody>
      </p:sp>
      <p:sp>
        <p:nvSpPr>
          <p:cNvPr id="12" name="Content Placeholder 11"/>
          <p:cNvSpPr>
            <a:spLocks noGrp="1"/>
          </p:cNvSpPr>
          <p:nvPr>
            <p:ph sz="half" idx="1"/>
          </p:nvPr>
        </p:nvSpPr>
        <p:spPr>
          <a:xfrm>
            <a:off x="278476" y="1917065"/>
            <a:ext cx="6752705" cy="4351338"/>
          </a:xfrm>
        </p:spPr>
        <p:txBody>
          <a:bodyPr>
            <a:normAutofit lnSpcReduction="10000"/>
          </a:bodyPr>
          <a:lstStyle/>
          <a:p>
            <a:r>
              <a:rPr lang="pl-PL" dirty="0" err="1"/>
              <a:t>Czechoslovakia</a:t>
            </a:r>
            <a:r>
              <a:rPr lang="pl-PL" dirty="0"/>
              <a:t> </a:t>
            </a:r>
            <a:r>
              <a:rPr lang="en-US" dirty="0"/>
              <a:t>existed from October 1918, when it declared its independence from the Austro-Hungarian Empire</a:t>
            </a:r>
            <a:endParaRPr lang="pl-PL" dirty="0"/>
          </a:p>
          <a:p>
            <a:r>
              <a:rPr lang="en-US" dirty="0"/>
              <a:t>From 1939 to 1945, following its forced division and partial incorporation into Nazi Germany, the state did not de facto exist but its government-in-exile continued to operate</a:t>
            </a:r>
            <a:endParaRPr lang="pl-PL" dirty="0"/>
          </a:p>
          <a:p>
            <a:r>
              <a:rPr lang="en-US" dirty="0"/>
              <a:t>From 1948 to 1990, Czechoslovakia was part of the Soviet bloc with a command economy. Its economic status was formalized in membership of Comecon from 1949 and its defense status in the Warsaw Pact of May 1955</a:t>
            </a:r>
            <a:endParaRPr lang="pl-PL" dirty="0"/>
          </a:p>
          <a:p>
            <a:r>
              <a:rPr lang="en-US" dirty="0"/>
              <a:t> In 1993, Czechoslovakia split into the two sovereign states of the Czech Republic and Slovakia</a:t>
            </a:r>
            <a:endParaRPr lang="pl-PL" dirty="0"/>
          </a:p>
          <a:p>
            <a:endParaRPr lang="en-US" dirty="0"/>
          </a:p>
          <a:p>
            <a:pPr marL="0" indent="0">
              <a:buNone/>
            </a:pPr>
            <a:r>
              <a:rPr lang="pl-PL" dirty="0"/>
              <a:t> </a:t>
            </a:r>
          </a:p>
          <a:p>
            <a:endParaRPr lang="pl-PL" dirty="0"/>
          </a:p>
        </p:txBody>
      </p:sp>
      <p:pic>
        <p:nvPicPr>
          <p:cNvPr id="14" name="Picture 13"/>
          <p:cNvPicPr>
            <a:picLocks noChangeAspect="1"/>
          </p:cNvPicPr>
          <p:nvPr/>
        </p:nvPicPr>
        <p:blipFill>
          <a:blip r:embed="rId2"/>
          <a:stretch>
            <a:fillRect/>
          </a:stretch>
        </p:blipFill>
        <p:spPr>
          <a:xfrm>
            <a:off x="7202363" y="72190"/>
            <a:ext cx="4711161" cy="3541223"/>
          </a:xfrm>
          <a:prstGeom prst="rect">
            <a:avLst/>
          </a:prstGeom>
        </p:spPr>
      </p:pic>
      <p:pic>
        <p:nvPicPr>
          <p:cNvPr id="15" name="Picture 14"/>
          <p:cNvPicPr>
            <a:picLocks noChangeAspect="1"/>
          </p:cNvPicPr>
          <p:nvPr/>
        </p:nvPicPr>
        <p:blipFill>
          <a:blip r:embed="rId3"/>
          <a:stretch>
            <a:fillRect/>
          </a:stretch>
        </p:blipFill>
        <p:spPr>
          <a:xfrm>
            <a:off x="6947275" y="3802032"/>
            <a:ext cx="5179607" cy="3055968"/>
          </a:xfrm>
          <a:prstGeom prst="rect">
            <a:avLst/>
          </a:prstGeom>
        </p:spPr>
      </p:pic>
    </p:spTree>
    <p:extLst>
      <p:ext uri="{BB962C8B-B14F-4D97-AF65-F5344CB8AC3E}">
        <p14:creationId xmlns:p14="http://schemas.microsoft.com/office/powerpoint/2010/main" val="2191775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Czech Republic &amp; Slovakia</a:t>
            </a:r>
          </a:p>
        </p:txBody>
      </p:sp>
      <p:sp>
        <p:nvSpPr>
          <p:cNvPr id="3" name="Content Placeholder 2"/>
          <p:cNvSpPr>
            <a:spLocks noGrp="1"/>
          </p:cNvSpPr>
          <p:nvPr>
            <p:ph idx="1"/>
          </p:nvPr>
        </p:nvSpPr>
        <p:spPr/>
        <p:txBody>
          <a:bodyPr/>
          <a:lstStyle/>
          <a:p>
            <a:r>
              <a:rPr lang="en-US" dirty="0"/>
              <a:t>The Czech Republic joined NATO in 1999 and the European Union (EU) in 2004; it is</a:t>
            </a:r>
            <a:r>
              <a:rPr lang="pl-PL" dirty="0"/>
              <a:t> </a:t>
            </a:r>
            <a:r>
              <a:rPr lang="pl-PL" dirty="0" err="1"/>
              <a:t>also</a:t>
            </a:r>
            <a:r>
              <a:rPr lang="en-US" dirty="0"/>
              <a:t> a member of United Nations, OECD, OSCE, and Council of Europe</a:t>
            </a:r>
            <a:r>
              <a:rPr lang="pl-PL" dirty="0"/>
              <a:t> </a:t>
            </a:r>
            <a:r>
              <a:rPr lang="en-US" dirty="0"/>
              <a:t>and the </a:t>
            </a:r>
            <a:r>
              <a:rPr lang="en-US" dirty="0" err="1"/>
              <a:t>Visegrád</a:t>
            </a:r>
            <a:r>
              <a:rPr lang="en-US" dirty="0"/>
              <a:t> Group.</a:t>
            </a:r>
            <a:r>
              <a:rPr lang="pl-PL" dirty="0"/>
              <a:t> The Czech Republic</a:t>
            </a:r>
            <a:r>
              <a:rPr lang="en-US" dirty="0"/>
              <a:t> is a developed country with an advanced, high income economy and high living standards</a:t>
            </a:r>
            <a:endParaRPr lang="pl-PL" dirty="0"/>
          </a:p>
          <a:p>
            <a:r>
              <a:rPr lang="pl-PL" dirty="0"/>
              <a:t> </a:t>
            </a:r>
            <a:r>
              <a:rPr lang="en-US" dirty="0"/>
              <a:t>Slovakia joined the European Union and NATO in 2004 and the Eurozone in 2009</a:t>
            </a:r>
            <a:r>
              <a:rPr lang="pl-PL" dirty="0"/>
              <a:t>. </a:t>
            </a:r>
            <a:r>
              <a:rPr lang="en-US" dirty="0"/>
              <a:t>Slovakia is also a member of the Schengen Area, United Nations, OECD, </a:t>
            </a:r>
            <a:r>
              <a:rPr lang="pl-PL" dirty="0"/>
              <a:t>  </a:t>
            </a:r>
            <a:r>
              <a:rPr lang="en-US" dirty="0"/>
              <a:t>OSCE,  Council of Europe and </a:t>
            </a:r>
            <a:r>
              <a:rPr lang="en-US" dirty="0" err="1"/>
              <a:t>Visegrád</a:t>
            </a:r>
            <a:r>
              <a:rPr lang="en-US" dirty="0"/>
              <a:t> Group. The Slovak economy is one of the fastest growing economies in Europe and 3rd fastest in </a:t>
            </a:r>
            <a:r>
              <a:rPr lang="en-US" dirty="0" err="1"/>
              <a:t>eurozone</a:t>
            </a:r>
            <a:endParaRPr lang="pl-PL" dirty="0"/>
          </a:p>
        </p:txBody>
      </p:sp>
      <p:pic>
        <p:nvPicPr>
          <p:cNvPr id="4" name="Obraz 3">
            <a:extLst>
              <a:ext uri="{FF2B5EF4-FFF2-40B4-BE49-F238E27FC236}">
                <a16:creationId xmlns:a16="http://schemas.microsoft.com/office/drawing/2014/main" xmlns="" id="{A27FB07B-DBC1-452F-B9F8-328E2D113098}"/>
              </a:ext>
            </a:extLst>
          </p:cNvPr>
          <p:cNvPicPr>
            <a:picLocks noChangeAspect="1"/>
          </p:cNvPicPr>
          <p:nvPr/>
        </p:nvPicPr>
        <p:blipFill>
          <a:blip r:embed="rId2"/>
          <a:stretch>
            <a:fillRect/>
          </a:stretch>
        </p:blipFill>
        <p:spPr>
          <a:xfrm>
            <a:off x="10225943" y="343877"/>
            <a:ext cx="1790700" cy="1190625"/>
          </a:xfrm>
          <a:prstGeom prst="rect">
            <a:avLst/>
          </a:prstGeom>
        </p:spPr>
      </p:pic>
      <p:pic>
        <p:nvPicPr>
          <p:cNvPr id="6" name="Obraz 5">
            <a:extLst>
              <a:ext uri="{FF2B5EF4-FFF2-40B4-BE49-F238E27FC236}">
                <a16:creationId xmlns:a16="http://schemas.microsoft.com/office/drawing/2014/main" xmlns="" id="{E0027E74-2590-47B3-AEFD-B10E1C724E30}"/>
              </a:ext>
            </a:extLst>
          </p:cNvPr>
          <p:cNvPicPr>
            <a:picLocks noChangeAspect="1"/>
          </p:cNvPicPr>
          <p:nvPr/>
        </p:nvPicPr>
        <p:blipFill>
          <a:blip r:embed="rId3"/>
          <a:stretch>
            <a:fillRect/>
          </a:stretch>
        </p:blipFill>
        <p:spPr>
          <a:xfrm>
            <a:off x="10270798" y="1930400"/>
            <a:ext cx="1745845" cy="1159241"/>
          </a:xfrm>
          <a:prstGeom prst="rect">
            <a:avLst/>
          </a:prstGeom>
        </p:spPr>
      </p:pic>
    </p:spTree>
    <p:extLst>
      <p:ext uri="{BB962C8B-B14F-4D97-AF65-F5344CB8AC3E}">
        <p14:creationId xmlns:p14="http://schemas.microsoft.com/office/powerpoint/2010/main" val="139583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Hungary	</a:t>
            </a:r>
          </a:p>
        </p:txBody>
      </p:sp>
      <p:sp>
        <p:nvSpPr>
          <p:cNvPr id="3" name="Content Placeholder 2"/>
          <p:cNvSpPr>
            <a:spLocks noGrp="1"/>
          </p:cNvSpPr>
          <p:nvPr>
            <p:ph idx="1"/>
          </p:nvPr>
        </p:nvSpPr>
        <p:spPr>
          <a:xfrm>
            <a:off x="838200" y="1690688"/>
            <a:ext cx="10515600" cy="4486275"/>
          </a:xfrm>
        </p:spPr>
        <p:txBody>
          <a:bodyPr>
            <a:normAutofit lnSpcReduction="10000"/>
          </a:bodyPr>
          <a:lstStyle/>
          <a:p>
            <a:r>
              <a:rPr lang="en-US" dirty="0"/>
              <a:t>In 1918 the Austrian-Hungarian</a:t>
            </a:r>
            <a:r>
              <a:rPr lang="pl-PL" dirty="0"/>
              <a:t> </a:t>
            </a:r>
            <a:r>
              <a:rPr lang="en-US" dirty="0"/>
              <a:t>Monarchy broke up, the first government was established and the country became the Republic of Hungary.</a:t>
            </a:r>
            <a:endParaRPr lang="pl-PL" dirty="0"/>
          </a:p>
          <a:p>
            <a:r>
              <a:rPr lang="en-US" dirty="0"/>
              <a:t>Hungary formally entered World War II as an Axis Power on 26 June 1941</a:t>
            </a:r>
            <a:r>
              <a:rPr lang="pl-PL" dirty="0"/>
              <a:t>. D</a:t>
            </a:r>
            <a:r>
              <a:rPr lang="en-US" dirty="0" err="1"/>
              <a:t>espite</a:t>
            </a:r>
            <a:r>
              <a:rPr lang="en-US" dirty="0"/>
              <a:t> some early successes,</a:t>
            </a:r>
            <a:r>
              <a:rPr lang="pl-PL" dirty="0"/>
              <a:t> </a:t>
            </a:r>
            <a:r>
              <a:rPr lang="en-US" dirty="0"/>
              <a:t>the Hungarian government began seeking a secret peace pact with the Allies</a:t>
            </a:r>
            <a:r>
              <a:rPr lang="pl-PL" dirty="0"/>
              <a:t>.</a:t>
            </a:r>
            <a:r>
              <a:rPr lang="en-US" dirty="0"/>
              <a:t>  </a:t>
            </a:r>
            <a:endParaRPr lang="pl-PL" dirty="0"/>
          </a:p>
          <a:p>
            <a:r>
              <a:rPr lang="en-US" dirty="0"/>
              <a:t>Germans then overran Hungary near the end of </a:t>
            </a:r>
            <a:r>
              <a:rPr lang="pl-PL" dirty="0"/>
              <a:t> </a:t>
            </a:r>
            <a:r>
              <a:rPr lang="en-US" dirty="0"/>
              <a:t>World War II</a:t>
            </a:r>
            <a:r>
              <a:rPr lang="pl-PL" dirty="0"/>
              <a:t> </a:t>
            </a:r>
            <a:r>
              <a:rPr lang="en-US" dirty="0"/>
              <a:t>and deposed the government to their nationalist allies. Hundreds of thousands died during the war or were deported to German concentration camps.</a:t>
            </a:r>
            <a:endParaRPr lang="pl-PL" dirty="0"/>
          </a:p>
          <a:p>
            <a:r>
              <a:rPr lang="en-US" dirty="0"/>
              <a:t>After the Germans were beaten by the Allies, Soviets took over the country, drove out the Germans, and stayed for 44 years.</a:t>
            </a:r>
            <a:endParaRPr lang="pl-PL" dirty="0"/>
          </a:p>
          <a:p>
            <a:r>
              <a:rPr lang="en-US" dirty="0"/>
              <a:t> In 1956 the people tried to force the leadership to stop this domination, and dictatorship by the soviets, but the attempt was unsuccessful</a:t>
            </a:r>
            <a:endParaRPr lang="pl-PL" dirty="0"/>
          </a:p>
          <a:p>
            <a:r>
              <a:rPr lang="en-US" dirty="0"/>
              <a:t>The soviet domination lasted until 1989, when Hungary finally became an independent democracy.</a:t>
            </a:r>
            <a:endParaRPr lang="pl-PL" dirty="0"/>
          </a:p>
          <a:p>
            <a:r>
              <a:rPr lang="en-US" dirty="0"/>
              <a:t>In 1999 Hungary joined NATO, and in 2004 became a member of the European Union.</a:t>
            </a:r>
            <a:endParaRPr lang="pl-PL" dirty="0"/>
          </a:p>
          <a:p>
            <a:endParaRPr lang="pl-PL" dirty="0"/>
          </a:p>
          <a:p>
            <a:pPr marL="0" indent="0">
              <a:buNone/>
            </a:pPr>
            <a:endParaRPr lang="pl-PL" dirty="0"/>
          </a:p>
        </p:txBody>
      </p:sp>
      <p:pic>
        <p:nvPicPr>
          <p:cNvPr id="4" name="Obraz 3">
            <a:extLst>
              <a:ext uri="{FF2B5EF4-FFF2-40B4-BE49-F238E27FC236}">
                <a16:creationId xmlns:a16="http://schemas.microsoft.com/office/drawing/2014/main" xmlns="" id="{5DE88EDA-2886-42B4-8269-C7AEE16B2C8D}"/>
              </a:ext>
            </a:extLst>
          </p:cNvPr>
          <p:cNvPicPr>
            <a:picLocks noChangeAspect="1"/>
          </p:cNvPicPr>
          <p:nvPr/>
        </p:nvPicPr>
        <p:blipFill>
          <a:blip r:embed="rId2"/>
          <a:stretch>
            <a:fillRect/>
          </a:stretch>
        </p:blipFill>
        <p:spPr>
          <a:xfrm>
            <a:off x="2917998" y="437661"/>
            <a:ext cx="1816466" cy="915499"/>
          </a:xfrm>
          <a:prstGeom prst="rect">
            <a:avLst/>
          </a:prstGeom>
        </p:spPr>
      </p:pic>
    </p:spTree>
    <p:extLst>
      <p:ext uri="{BB962C8B-B14F-4D97-AF65-F5344CB8AC3E}">
        <p14:creationId xmlns:p14="http://schemas.microsoft.com/office/powerpoint/2010/main" val="1432961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Yugoslavia</a:t>
            </a:r>
          </a:p>
        </p:txBody>
      </p:sp>
      <p:sp>
        <p:nvSpPr>
          <p:cNvPr id="5" name="Content Placeholder 4"/>
          <p:cNvSpPr>
            <a:spLocks noGrp="1"/>
          </p:cNvSpPr>
          <p:nvPr>
            <p:ph idx="1"/>
          </p:nvPr>
        </p:nvSpPr>
        <p:spPr>
          <a:xfrm>
            <a:off x="462335" y="1784061"/>
            <a:ext cx="6661672" cy="4351338"/>
          </a:xfrm>
        </p:spPr>
        <p:txBody>
          <a:bodyPr>
            <a:normAutofit lnSpcReduction="10000"/>
          </a:bodyPr>
          <a:lstStyle/>
          <a:p>
            <a:r>
              <a:rPr lang="en-US" dirty="0"/>
              <a:t>Yugoslavia</a:t>
            </a:r>
            <a:r>
              <a:rPr lang="pl-PL" dirty="0"/>
              <a:t> </a:t>
            </a:r>
            <a:r>
              <a:rPr lang="en-US" dirty="0"/>
              <a:t>came into existence after World War I in 1918</a:t>
            </a:r>
            <a:r>
              <a:rPr lang="pl-PL" dirty="0"/>
              <a:t> </a:t>
            </a:r>
            <a:r>
              <a:rPr lang="en-US" dirty="0"/>
              <a:t>under the name of the Kingdom of Serbs, Croats and Slovenes by the merger of the provisional State of Slovenes, Croats and Serbs</a:t>
            </a:r>
            <a:endParaRPr lang="pl-PL" dirty="0"/>
          </a:p>
          <a:p>
            <a:r>
              <a:rPr lang="pl-PL" dirty="0"/>
              <a:t>I</a:t>
            </a:r>
            <a:r>
              <a:rPr lang="en-US" dirty="0"/>
              <a:t>t was invaded by the Axis powers on 6 April 1941</a:t>
            </a:r>
            <a:endParaRPr lang="pl-PL" dirty="0"/>
          </a:p>
          <a:p>
            <a:r>
              <a:rPr lang="pl-PL" dirty="0"/>
              <a:t>Between 1941 and 1945 t</a:t>
            </a:r>
            <a:r>
              <a:rPr lang="en-US" dirty="0"/>
              <a:t>he Yugoslav state </a:t>
            </a:r>
            <a:r>
              <a:rPr lang="pl-PL" dirty="0"/>
              <a:t>was</a:t>
            </a:r>
            <a:r>
              <a:rPr lang="en-US" dirty="0"/>
              <a:t> under occupation</a:t>
            </a:r>
            <a:endParaRPr lang="pl-PL" dirty="0"/>
          </a:p>
          <a:p>
            <a:r>
              <a:rPr lang="en-US" dirty="0"/>
              <a:t>Yugoslavia was renamed the Federal People's Republic of Yugoslavia in 1946, when a communist government was established</a:t>
            </a:r>
            <a:endParaRPr lang="pl-PL" dirty="0"/>
          </a:p>
          <a:p>
            <a:r>
              <a:rPr lang="en-US" dirty="0"/>
              <a:t> </a:t>
            </a:r>
            <a:r>
              <a:rPr lang="pl-PL" dirty="0"/>
              <a:t>In 1991 a</a:t>
            </a:r>
            <a:r>
              <a:rPr lang="en-US" dirty="0" err="1"/>
              <a:t>fter</a:t>
            </a:r>
            <a:r>
              <a:rPr lang="en-US" dirty="0"/>
              <a:t> an economic and political crisis in the 1980s and the rise of nationalism, Yugoslavia broke up along its republics' borders, at first into five countries, leading to the Yugoslav Wars</a:t>
            </a:r>
            <a:endParaRPr lang="pl-PL" dirty="0"/>
          </a:p>
        </p:txBody>
      </p:sp>
      <p:pic>
        <p:nvPicPr>
          <p:cNvPr id="8" name="Picture 7"/>
          <p:cNvPicPr>
            <a:picLocks noChangeAspect="1"/>
          </p:cNvPicPr>
          <p:nvPr/>
        </p:nvPicPr>
        <p:blipFill>
          <a:blip r:embed="rId2"/>
          <a:stretch>
            <a:fillRect/>
          </a:stretch>
        </p:blipFill>
        <p:spPr>
          <a:xfrm>
            <a:off x="7339006" y="0"/>
            <a:ext cx="4458445" cy="4531648"/>
          </a:xfrm>
          <a:prstGeom prst="rect">
            <a:avLst/>
          </a:prstGeom>
        </p:spPr>
      </p:pic>
    </p:spTree>
    <p:extLst>
      <p:ext uri="{BB962C8B-B14F-4D97-AF65-F5344CB8AC3E}">
        <p14:creationId xmlns:p14="http://schemas.microsoft.com/office/powerpoint/2010/main" val="1731333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Croatia	&amp; Slovenia</a:t>
            </a:r>
          </a:p>
        </p:txBody>
      </p:sp>
      <p:sp>
        <p:nvSpPr>
          <p:cNvPr id="3" name="Content Placeholder 2"/>
          <p:cNvSpPr>
            <a:spLocks noGrp="1"/>
          </p:cNvSpPr>
          <p:nvPr>
            <p:ph idx="1"/>
          </p:nvPr>
        </p:nvSpPr>
        <p:spPr/>
        <p:txBody>
          <a:bodyPr>
            <a:normAutofit/>
          </a:bodyPr>
          <a:lstStyle/>
          <a:p>
            <a:r>
              <a:rPr lang="pl-PL" dirty="0"/>
              <a:t>In </a:t>
            </a:r>
            <a:r>
              <a:rPr lang="en-US" dirty="0"/>
              <a:t>1991 Croatia declared independence</a:t>
            </a:r>
            <a:r>
              <a:rPr lang="pl-PL" dirty="0"/>
              <a:t> and in 2000 </a:t>
            </a:r>
            <a:r>
              <a:rPr lang="en-US" dirty="0"/>
              <a:t>became a World Trade Organization (WTO) member. Th</a:t>
            </a:r>
            <a:r>
              <a:rPr lang="pl-PL" dirty="0" err="1"/>
              <a:t>is</a:t>
            </a:r>
            <a:r>
              <a:rPr lang="en-US" dirty="0"/>
              <a:t> country signed a Stabilization and Association Agreement (SAA) with the European Union in 200</a:t>
            </a:r>
            <a:r>
              <a:rPr lang="pl-PL" dirty="0"/>
              <a:t>1</a:t>
            </a:r>
            <a:r>
              <a:rPr lang="en-US" dirty="0"/>
              <a:t>.</a:t>
            </a:r>
            <a:r>
              <a:rPr lang="pl-PL" dirty="0"/>
              <a:t> </a:t>
            </a:r>
            <a:r>
              <a:rPr lang="pl-PL" dirty="0" err="1"/>
              <a:t>Later</a:t>
            </a:r>
            <a:r>
              <a:rPr lang="pl-PL" dirty="0"/>
              <a:t> in 2009</a:t>
            </a:r>
            <a:r>
              <a:rPr lang="en-US" dirty="0"/>
              <a:t> Croatia became a member of NATO and </a:t>
            </a:r>
            <a:r>
              <a:rPr lang="pl-PL" dirty="0" err="1"/>
              <a:t>following</a:t>
            </a:r>
            <a:r>
              <a:rPr lang="pl-PL" dirty="0"/>
              <a:t> </a:t>
            </a:r>
            <a:r>
              <a:rPr lang="pl-PL" dirty="0" err="1"/>
              <a:t>this</a:t>
            </a:r>
            <a:r>
              <a:rPr lang="pl-PL" dirty="0"/>
              <a:t> </a:t>
            </a:r>
            <a:r>
              <a:rPr lang="pl-PL" dirty="0" err="1"/>
              <a:t>they</a:t>
            </a:r>
            <a:r>
              <a:rPr lang="pl-PL" dirty="0"/>
              <a:t> </a:t>
            </a:r>
            <a:r>
              <a:rPr lang="en-US" dirty="0"/>
              <a:t>joined the European Union on 1 July 2013.</a:t>
            </a:r>
            <a:endParaRPr lang="pl-PL" dirty="0"/>
          </a:p>
          <a:p>
            <a:r>
              <a:rPr lang="en-US" dirty="0"/>
              <a:t> In June 1991, after the introduction of multi-party representative democracy, Slovenia split from Yugoslavia and became an independent country. In 2004, it entered NATO and the European Union</a:t>
            </a:r>
            <a:r>
              <a:rPr lang="pl-PL" dirty="0"/>
              <a:t>, </a:t>
            </a:r>
            <a:r>
              <a:rPr lang="pl-PL" dirty="0" err="1"/>
              <a:t>then</a:t>
            </a:r>
            <a:r>
              <a:rPr lang="pl-PL" dirty="0"/>
              <a:t> </a:t>
            </a:r>
            <a:r>
              <a:rPr lang="en-US" dirty="0"/>
              <a:t>in 2007 became the first formerly communist country to join the Eurozone and in 2010 joined  OECD, a global association of high-income developed countries</a:t>
            </a:r>
            <a:endParaRPr lang="pl-PL" dirty="0"/>
          </a:p>
          <a:p>
            <a:pPr marL="0" indent="0">
              <a:buNone/>
            </a:pPr>
            <a:r>
              <a:rPr lang="pl-PL" dirty="0"/>
              <a:t> </a:t>
            </a:r>
          </a:p>
        </p:txBody>
      </p:sp>
      <p:pic>
        <p:nvPicPr>
          <p:cNvPr id="5" name="Obraz 4">
            <a:extLst>
              <a:ext uri="{FF2B5EF4-FFF2-40B4-BE49-F238E27FC236}">
                <a16:creationId xmlns:a16="http://schemas.microsoft.com/office/drawing/2014/main" xmlns="" id="{68ED754E-4B92-4DA7-A5E7-3A4BA376838F}"/>
              </a:ext>
            </a:extLst>
          </p:cNvPr>
          <p:cNvPicPr>
            <a:picLocks noChangeAspect="1"/>
          </p:cNvPicPr>
          <p:nvPr/>
        </p:nvPicPr>
        <p:blipFill>
          <a:blip r:embed="rId2"/>
          <a:stretch>
            <a:fillRect/>
          </a:stretch>
        </p:blipFill>
        <p:spPr>
          <a:xfrm>
            <a:off x="6130883" y="379411"/>
            <a:ext cx="2740270" cy="1370135"/>
          </a:xfrm>
          <a:prstGeom prst="rect">
            <a:avLst/>
          </a:prstGeom>
        </p:spPr>
      </p:pic>
      <p:pic>
        <p:nvPicPr>
          <p:cNvPr id="6" name="Obraz 5">
            <a:extLst>
              <a:ext uri="{FF2B5EF4-FFF2-40B4-BE49-F238E27FC236}">
                <a16:creationId xmlns:a16="http://schemas.microsoft.com/office/drawing/2014/main" xmlns="" id="{2847EDDE-6504-4A0D-8137-F79DEEA62857}"/>
              </a:ext>
            </a:extLst>
          </p:cNvPr>
          <p:cNvPicPr>
            <a:picLocks noChangeAspect="1"/>
          </p:cNvPicPr>
          <p:nvPr/>
        </p:nvPicPr>
        <p:blipFill>
          <a:blip r:embed="rId3"/>
          <a:stretch>
            <a:fillRect/>
          </a:stretch>
        </p:blipFill>
        <p:spPr>
          <a:xfrm>
            <a:off x="9493902" y="379411"/>
            <a:ext cx="2557422" cy="1391823"/>
          </a:xfrm>
          <a:prstGeom prst="rect">
            <a:avLst/>
          </a:prstGeom>
        </p:spPr>
      </p:pic>
    </p:spTree>
    <p:extLst>
      <p:ext uri="{BB962C8B-B14F-4D97-AF65-F5344CB8AC3E}">
        <p14:creationId xmlns:p14="http://schemas.microsoft.com/office/powerpoint/2010/main" val="4290886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Romania	</a:t>
            </a:r>
          </a:p>
        </p:txBody>
      </p:sp>
      <p:sp>
        <p:nvSpPr>
          <p:cNvPr id="3" name="Content Placeholder 2"/>
          <p:cNvSpPr>
            <a:spLocks noGrp="1"/>
          </p:cNvSpPr>
          <p:nvPr>
            <p:ph idx="1"/>
          </p:nvPr>
        </p:nvSpPr>
        <p:spPr>
          <a:xfrm>
            <a:off x="677334" y="2160589"/>
            <a:ext cx="7177128" cy="3880773"/>
          </a:xfrm>
        </p:spPr>
        <p:txBody>
          <a:bodyPr>
            <a:normAutofit fontScale="92500" lnSpcReduction="10000"/>
          </a:bodyPr>
          <a:lstStyle/>
          <a:p>
            <a:r>
              <a:rPr lang="en-US" dirty="0"/>
              <a:t>Romania remained neutral for the first two years of World War I</a:t>
            </a:r>
            <a:r>
              <a:rPr lang="pl-PL" dirty="0"/>
              <a:t>. I</a:t>
            </a:r>
            <a:r>
              <a:rPr lang="en-US" dirty="0"/>
              <a:t>t joined the Entente Powers and declared war on 27 August 1916</a:t>
            </a:r>
            <a:endParaRPr lang="pl-PL" dirty="0"/>
          </a:p>
          <a:p>
            <a:r>
              <a:rPr lang="en-US" dirty="0"/>
              <a:t>The interwar period is referred as Greater Romania, as the country achieved its greatest territorial extent at that time (almost 300,000 km2 or 120,000 </a:t>
            </a:r>
            <a:r>
              <a:rPr lang="en-US" dirty="0" err="1"/>
              <a:t>sq</a:t>
            </a:r>
            <a:r>
              <a:rPr lang="en-US" dirty="0"/>
              <a:t> mi)</a:t>
            </a:r>
            <a:endParaRPr lang="pl-PL" dirty="0"/>
          </a:p>
          <a:p>
            <a:r>
              <a:rPr lang="en-US" dirty="0"/>
              <a:t>During World War II, Romania was an ally of Nazi Germany against the Soviet Union, fighting side by side with the Wehrmacht until 1944, when it joined the Allied powers and faced occupation by the Red Army forces.</a:t>
            </a:r>
            <a:endParaRPr lang="pl-PL" dirty="0"/>
          </a:p>
          <a:p>
            <a:r>
              <a:rPr lang="en-US" dirty="0"/>
              <a:t> Following the war, Romania became a socialist republic and member of the Warsaw Pact</a:t>
            </a:r>
            <a:endParaRPr lang="pl-PL" dirty="0"/>
          </a:p>
          <a:p>
            <a:r>
              <a:rPr lang="en-US" dirty="0"/>
              <a:t>After the 1989 Revolution, Romania began a transition towards democracy and a capitalist market economy</a:t>
            </a:r>
            <a:r>
              <a:rPr lang="pl-PL" dirty="0"/>
              <a:t>. </a:t>
            </a:r>
            <a:r>
              <a:rPr lang="en-US" dirty="0"/>
              <a:t>It </a:t>
            </a:r>
            <a:r>
              <a:rPr lang="pl-PL" dirty="0"/>
              <a:t>joined </a:t>
            </a:r>
            <a:r>
              <a:rPr lang="en-US" dirty="0"/>
              <a:t>NATO </a:t>
            </a:r>
            <a:r>
              <a:rPr lang="pl-PL" dirty="0"/>
              <a:t>in</a:t>
            </a:r>
            <a:r>
              <a:rPr lang="en-US" dirty="0"/>
              <a:t> 2004</a:t>
            </a:r>
            <a:r>
              <a:rPr lang="pl-PL" dirty="0"/>
              <a:t> and </a:t>
            </a:r>
            <a:r>
              <a:rPr lang="en-US" dirty="0"/>
              <a:t>European Union </a:t>
            </a:r>
            <a:r>
              <a:rPr lang="pl-PL" dirty="0"/>
              <a:t>in </a:t>
            </a:r>
            <a:r>
              <a:rPr lang="en-US" dirty="0"/>
              <a:t>2007</a:t>
            </a:r>
            <a:endParaRPr lang="pl-PL" dirty="0"/>
          </a:p>
        </p:txBody>
      </p:sp>
      <p:pic>
        <p:nvPicPr>
          <p:cNvPr id="6" name="Obraz 5">
            <a:extLst>
              <a:ext uri="{FF2B5EF4-FFF2-40B4-BE49-F238E27FC236}">
                <a16:creationId xmlns:a16="http://schemas.microsoft.com/office/drawing/2014/main" xmlns="" id="{FA1AB494-FFE6-4F1A-9608-A73FF667EB81}"/>
              </a:ext>
            </a:extLst>
          </p:cNvPr>
          <p:cNvPicPr>
            <a:picLocks noChangeAspect="1"/>
          </p:cNvPicPr>
          <p:nvPr/>
        </p:nvPicPr>
        <p:blipFill>
          <a:blip r:embed="rId2"/>
          <a:stretch>
            <a:fillRect/>
          </a:stretch>
        </p:blipFill>
        <p:spPr>
          <a:xfrm>
            <a:off x="2917998" y="165101"/>
            <a:ext cx="2413487" cy="1608992"/>
          </a:xfrm>
          <a:prstGeom prst="rect">
            <a:avLst/>
          </a:prstGeom>
        </p:spPr>
      </p:pic>
    </p:spTree>
    <p:extLst>
      <p:ext uri="{BB962C8B-B14F-4D97-AF65-F5344CB8AC3E}">
        <p14:creationId xmlns:p14="http://schemas.microsoft.com/office/powerpoint/2010/main" val="281631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Bulgaria</a:t>
            </a:r>
          </a:p>
        </p:txBody>
      </p:sp>
      <p:sp>
        <p:nvSpPr>
          <p:cNvPr id="3" name="Content Placeholder 2"/>
          <p:cNvSpPr>
            <a:spLocks noGrp="1"/>
          </p:cNvSpPr>
          <p:nvPr>
            <p:ph idx="1"/>
          </p:nvPr>
        </p:nvSpPr>
        <p:spPr>
          <a:xfrm>
            <a:off x="677334" y="2160589"/>
            <a:ext cx="6864512" cy="3880773"/>
          </a:xfrm>
        </p:spPr>
        <p:txBody>
          <a:bodyPr>
            <a:normAutofit/>
          </a:bodyPr>
          <a:lstStyle/>
          <a:p>
            <a:r>
              <a:rPr lang="en-US" dirty="0"/>
              <a:t>The beginning of the 20th century</a:t>
            </a:r>
            <a:r>
              <a:rPr lang="pl-PL" dirty="0"/>
              <a:t> </a:t>
            </a:r>
            <a:r>
              <a:rPr lang="en-US" dirty="0"/>
              <a:t>saw several conflicts with its </a:t>
            </a:r>
            <a:r>
              <a:rPr lang="en-US" dirty="0" err="1"/>
              <a:t>neighbours</a:t>
            </a:r>
            <a:r>
              <a:rPr lang="en-US" dirty="0"/>
              <a:t>, which prompted Bulgaria to </a:t>
            </a:r>
            <a:r>
              <a:rPr lang="pl-PL" dirty="0" err="1"/>
              <a:t>support</a:t>
            </a:r>
            <a:r>
              <a:rPr lang="pl-PL"/>
              <a:t> </a:t>
            </a:r>
            <a:r>
              <a:rPr lang="en-US"/>
              <a:t>Germany </a:t>
            </a:r>
            <a:r>
              <a:rPr lang="en-US" dirty="0"/>
              <a:t>in both world wars</a:t>
            </a:r>
            <a:endParaRPr lang="pl-PL" dirty="0"/>
          </a:p>
          <a:p>
            <a:r>
              <a:rPr lang="en-US" dirty="0"/>
              <a:t>In 1946 it became a one-party socialist state as part of the Soviet-led Eastern Bloc</a:t>
            </a:r>
            <a:endParaRPr lang="pl-PL" dirty="0"/>
          </a:p>
          <a:p>
            <a:r>
              <a:rPr lang="en-US" dirty="0"/>
              <a:t>In December 1989 the Communist Party allowed multi-party elections, which led to Bulgaria's transition into a democracy and a market-based economy</a:t>
            </a:r>
            <a:endParaRPr lang="pl-PL" dirty="0"/>
          </a:p>
          <a:p>
            <a:r>
              <a:rPr lang="en-US" dirty="0"/>
              <a:t>It became a member of NATO in 2004</a:t>
            </a:r>
            <a:r>
              <a:rPr lang="pl-PL" dirty="0"/>
              <a:t> </a:t>
            </a:r>
            <a:r>
              <a:rPr lang="en-US" dirty="0"/>
              <a:t>and participated in the War in Afghanistan. After </a:t>
            </a:r>
            <a:r>
              <a:rPr lang="pl-PL" dirty="0" err="1"/>
              <a:t>few</a:t>
            </a:r>
            <a:r>
              <a:rPr lang="pl-PL" dirty="0"/>
              <a:t> </a:t>
            </a:r>
            <a:r>
              <a:rPr lang="pl-PL" dirty="0" err="1"/>
              <a:t>years</a:t>
            </a:r>
            <a:r>
              <a:rPr lang="pl-PL" dirty="0"/>
              <a:t> </a:t>
            </a:r>
            <a:r>
              <a:rPr lang="en-US" dirty="0"/>
              <a:t>of reforms it joined the European Union in 2007 despite continued concerns about government corruption</a:t>
            </a:r>
            <a:endParaRPr lang="pl-PL" dirty="0"/>
          </a:p>
        </p:txBody>
      </p:sp>
      <p:pic>
        <p:nvPicPr>
          <p:cNvPr id="4" name="Obraz 3">
            <a:extLst>
              <a:ext uri="{FF2B5EF4-FFF2-40B4-BE49-F238E27FC236}">
                <a16:creationId xmlns:a16="http://schemas.microsoft.com/office/drawing/2014/main" xmlns="" id="{83D7FD3F-C202-4EFE-8AE9-67DD67B08C0F}"/>
              </a:ext>
            </a:extLst>
          </p:cNvPr>
          <p:cNvPicPr>
            <a:picLocks noChangeAspect="1"/>
          </p:cNvPicPr>
          <p:nvPr/>
        </p:nvPicPr>
        <p:blipFill>
          <a:blip r:embed="rId2"/>
          <a:stretch>
            <a:fillRect/>
          </a:stretch>
        </p:blipFill>
        <p:spPr>
          <a:xfrm>
            <a:off x="8213969" y="914400"/>
            <a:ext cx="3856098" cy="4386315"/>
          </a:xfrm>
          <a:prstGeom prst="rect">
            <a:avLst/>
          </a:prstGeom>
        </p:spPr>
      </p:pic>
    </p:spTree>
    <p:extLst>
      <p:ext uri="{BB962C8B-B14F-4D97-AF65-F5344CB8AC3E}">
        <p14:creationId xmlns:p14="http://schemas.microsoft.com/office/powerpoint/2010/main" val="1878051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198A9FB-5DC0-47B7-B277-FE484673E3A3}"/>
              </a:ext>
            </a:extLst>
          </p:cNvPr>
          <p:cNvSpPr>
            <a:spLocks noGrp="1"/>
          </p:cNvSpPr>
          <p:nvPr>
            <p:ph type="title"/>
          </p:nvPr>
        </p:nvSpPr>
        <p:spPr/>
        <p:txBody>
          <a:bodyPr/>
          <a:lstStyle/>
          <a:p>
            <a:r>
              <a:rPr lang="pl-PL" dirty="0" err="1"/>
              <a:t>Bibliography</a:t>
            </a:r>
            <a:endParaRPr lang="pl-PL" dirty="0"/>
          </a:p>
        </p:txBody>
      </p:sp>
      <p:sp>
        <p:nvSpPr>
          <p:cNvPr id="5" name="Symbol zastępczy zawartości 4">
            <a:extLst>
              <a:ext uri="{FF2B5EF4-FFF2-40B4-BE49-F238E27FC236}">
                <a16:creationId xmlns:a16="http://schemas.microsoft.com/office/drawing/2014/main" xmlns="" id="{CDFC84BE-225C-4F38-842D-EBBFEE47F0F3}"/>
              </a:ext>
            </a:extLst>
          </p:cNvPr>
          <p:cNvSpPr>
            <a:spLocks noGrp="1"/>
          </p:cNvSpPr>
          <p:nvPr>
            <p:ph idx="1"/>
          </p:nvPr>
        </p:nvSpPr>
        <p:spPr>
          <a:xfrm>
            <a:off x="677334" y="1394233"/>
            <a:ext cx="8683949" cy="5042781"/>
          </a:xfrm>
        </p:spPr>
        <p:txBody>
          <a:bodyPr>
            <a:normAutofit fontScale="85000" lnSpcReduction="10000"/>
          </a:bodyPr>
          <a:lstStyle/>
          <a:p>
            <a:r>
              <a:rPr lang="pl-PL" dirty="0">
                <a:hlinkClick r:id="rId2"/>
              </a:rPr>
              <a:t>http://archiv.radio.cz/history/history00.html</a:t>
            </a:r>
            <a:endParaRPr lang="pl-PL" dirty="0"/>
          </a:p>
          <a:p>
            <a:r>
              <a:rPr lang="pl-PL" dirty="0">
                <a:hlinkClick r:id="rId3"/>
              </a:rPr>
              <a:t>http://www.mzv.cz/tripoli/en/general_information_about_the_czech/history/index.html</a:t>
            </a:r>
            <a:endParaRPr lang="pl-PL" dirty="0"/>
          </a:p>
          <a:p>
            <a:r>
              <a:rPr lang="pl-PL" dirty="0">
                <a:hlinkClick r:id="rId4"/>
              </a:rPr>
              <a:t>http://www.localhistories.org/czech.html</a:t>
            </a:r>
            <a:endParaRPr lang="pl-PL" dirty="0"/>
          </a:p>
          <a:p>
            <a:r>
              <a:rPr lang="pl-PL" dirty="0">
                <a:hlinkClick r:id="rId5"/>
              </a:rPr>
              <a:t>http://www.localhistories.org/slovakia.html</a:t>
            </a:r>
            <a:endParaRPr lang="pl-PL" dirty="0"/>
          </a:p>
          <a:p>
            <a:r>
              <a:rPr lang="pl-PL" dirty="0">
                <a:hlinkClick r:id="rId6"/>
              </a:rPr>
              <a:t>http://gotohungary.com/history</a:t>
            </a:r>
            <a:endParaRPr lang="pl-PL" dirty="0"/>
          </a:p>
          <a:p>
            <a:r>
              <a:rPr lang="pl-PL" dirty="0">
                <a:hlinkClick r:id="rId7"/>
              </a:rPr>
              <a:t>http://www.bbc.com/news/world-europe-17383522</a:t>
            </a:r>
            <a:endParaRPr lang="pl-PL" dirty="0"/>
          </a:p>
          <a:p>
            <a:r>
              <a:rPr lang="pl-PL" dirty="0">
                <a:hlinkClick r:id="rId8"/>
              </a:rPr>
              <a:t>https://www.britannica.com/place/Baltic-states/Independence-and-the-20th-century</a:t>
            </a:r>
            <a:endParaRPr lang="pl-PL" dirty="0"/>
          </a:p>
          <a:p>
            <a:r>
              <a:rPr lang="pl-PL" dirty="0">
                <a:hlinkClick r:id="rId9"/>
              </a:rPr>
              <a:t>http://web.mit.edu/fjk/www/editor/essays/baltics.html</a:t>
            </a:r>
            <a:endParaRPr lang="pl-PL" dirty="0"/>
          </a:p>
          <a:p>
            <a:r>
              <a:rPr lang="pl-PL" dirty="0">
                <a:hlinkClick r:id="rId10"/>
              </a:rPr>
              <a:t>http://www.bbc.co.uk/history/worldwars/wwone/yugoslavia_01.shtml</a:t>
            </a:r>
            <a:endParaRPr lang="pl-PL" dirty="0"/>
          </a:p>
          <a:p>
            <a:r>
              <a:rPr lang="pl-PL" dirty="0">
                <a:hlinkClick r:id="rId11"/>
              </a:rPr>
              <a:t>http://www.localhistories.org/croatia.html</a:t>
            </a:r>
            <a:endParaRPr lang="pl-PL" dirty="0"/>
          </a:p>
          <a:p>
            <a:r>
              <a:rPr lang="pl-PL" dirty="0">
                <a:hlinkClick r:id="rId12"/>
              </a:rPr>
              <a:t>http://www.bbc.com/news/world-europe-17217954</a:t>
            </a:r>
            <a:endParaRPr lang="pl-PL" dirty="0"/>
          </a:p>
          <a:p>
            <a:r>
              <a:rPr lang="pl-PL" dirty="0">
                <a:hlinkClick r:id="rId13"/>
              </a:rPr>
              <a:t>https://www.slovenia.info/en/plan-your-trip/facts-about-slovenia/history-and-culture</a:t>
            </a:r>
            <a:endParaRPr lang="pl-PL" dirty="0"/>
          </a:p>
          <a:p>
            <a:r>
              <a:rPr lang="pl-PL" dirty="0">
                <a:hlinkClick r:id="rId14"/>
              </a:rPr>
              <a:t>http://www.localhistories.org/rumania.html</a:t>
            </a:r>
            <a:endParaRPr lang="pl-PL" dirty="0"/>
          </a:p>
          <a:p>
            <a:r>
              <a:rPr lang="pl-PL" dirty="0">
                <a:hlinkClick r:id="rId15"/>
              </a:rPr>
              <a:t>http://news.bbc.co.uk/2/hi/europe/country_profiles/1061402.stm</a:t>
            </a:r>
            <a:endParaRPr lang="pl-PL" dirty="0"/>
          </a:p>
          <a:p>
            <a:r>
              <a:rPr lang="pl-PL" dirty="0">
                <a:hlinkClick r:id="rId16"/>
              </a:rPr>
              <a:t>http://www.intopoland.com/poland-info/history-of-poland.html</a:t>
            </a:r>
            <a:endParaRPr lang="pl-PL" dirty="0"/>
          </a:p>
          <a:p>
            <a:endParaRPr lang="pl-PL" dirty="0"/>
          </a:p>
        </p:txBody>
      </p:sp>
    </p:spTree>
    <p:extLst>
      <p:ext uri="{BB962C8B-B14F-4D97-AF65-F5344CB8AC3E}">
        <p14:creationId xmlns:p14="http://schemas.microsoft.com/office/powerpoint/2010/main" val="2687551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A6DE6A9-D290-4844-B137-BE5E9FF12AF6}"/>
              </a:ext>
            </a:extLst>
          </p:cNvPr>
          <p:cNvSpPr>
            <a:spLocks noGrp="1"/>
          </p:cNvSpPr>
          <p:nvPr>
            <p:ph type="title"/>
          </p:nvPr>
        </p:nvSpPr>
        <p:spPr>
          <a:xfrm>
            <a:off x="1232227" y="2108199"/>
            <a:ext cx="9138788" cy="2706077"/>
          </a:xfrm>
        </p:spPr>
        <p:txBody>
          <a:bodyPr>
            <a:normAutofit/>
          </a:bodyPr>
          <a:lstStyle/>
          <a:p>
            <a:r>
              <a:rPr lang="en-US" sz="4800" dirty="0"/>
              <a:t>Thank you for your attention</a:t>
            </a:r>
            <a:r>
              <a:rPr lang="pl-PL" sz="4800" dirty="0"/>
              <a:t>!!!</a:t>
            </a:r>
            <a:br>
              <a:rPr lang="pl-PL" sz="4800" dirty="0"/>
            </a:br>
            <a:r>
              <a:rPr lang="pl-PL" sz="4800" dirty="0"/>
              <a:t/>
            </a:r>
            <a:br>
              <a:rPr lang="pl-PL" sz="4800" dirty="0"/>
            </a:br>
            <a:r>
              <a:rPr lang="pl-PL" sz="2700" dirty="0">
                <a:solidFill>
                  <a:schemeClr val="bg2">
                    <a:lumMod val="50000"/>
                  </a:schemeClr>
                </a:solidFill>
              </a:rPr>
              <a:t>                             </a:t>
            </a:r>
            <a:br>
              <a:rPr lang="pl-PL" sz="2700" dirty="0">
                <a:solidFill>
                  <a:schemeClr val="bg2">
                    <a:lumMod val="50000"/>
                  </a:schemeClr>
                </a:solidFill>
              </a:rPr>
            </a:br>
            <a:r>
              <a:rPr lang="pl-PL" sz="2700" dirty="0">
                <a:solidFill>
                  <a:schemeClr val="bg2">
                    <a:lumMod val="50000"/>
                  </a:schemeClr>
                </a:solidFill>
              </a:rPr>
              <a:t>                                Jakub Wróblewski &amp; Jakub Cyrych</a:t>
            </a:r>
          </a:p>
        </p:txBody>
      </p:sp>
    </p:spTree>
    <p:extLst>
      <p:ext uri="{BB962C8B-B14F-4D97-AF65-F5344CB8AC3E}">
        <p14:creationId xmlns:p14="http://schemas.microsoft.com/office/powerpoint/2010/main" val="228980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1795 – 1918 </a:t>
            </a:r>
          </a:p>
        </p:txBody>
      </p:sp>
      <p:sp>
        <p:nvSpPr>
          <p:cNvPr id="3" name="Symbol zastępczy zawartości 2"/>
          <p:cNvSpPr>
            <a:spLocks noGrp="1"/>
          </p:cNvSpPr>
          <p:nvPr>
            <p:ph idx="1"/>
          </p:nvPr>
        </p:nvSpPr>
        <p:spPr/>
        <p:txBody>
          <a:bodyPr/>
          <a:lstStyle/>
          <a:p>
            <a:r>
              <a:rPr lang="pl-PL" dirty="0"/>
              <a:t>3 V 1791</a:t>
            </a:r>
          </a:p>
          <a:p>
            <a:r>
              <a:rPr lang="pl-PL" dirty="0" err="1"/>
              <a:t>Partitions</a:t>
            </a:r>
            <a:r>
              <a:rPr lang="pl-PL" dirty="0"/>
              <a:t> of Poland </a:t>
            </a:r>
          </a:p>
          <a:p>
            <a:r>
              <a:rPr lang="pl-PL" dirty="0" err="1"/>
              <a:t>Phenomenon</a:t>
            </a:r>
            <a:r>
              <a:rPr lang="pl-PL" dirty="0"/>
              <a:t> of </a:t>
            </a:r>
            <a:r>
              <a:rPr lang="pl-PL" dirty="0" err="1"/>
              <a:t>polish</a:t>
            </a:r>
            <a:r>
              <a:rPr lang="pl-PL" dirty="0"/>
              <a:t> </a:t>
            </a:r>
            <a:r>
              <a:rPr lang="pl-PL" dirty="0" err="1"/>
              <a:t>spirit</a:t>
            </a:r>
            <a:r>
              <a:rPr lang="pl-PL" dirty="0"/>
              <a:t> </a:t>
            </a:r>
          </a:p>
          <a:p>
            <a:r>
              <a:rPr lang="pl-PL" dirty="0"/>
              <a:t>,,</a:t>
            </a:r>
            <a:r>
              <a:rPr lang="pl-PL" dirty="0" err="1"/>
              <a:t>Thank</a:t>
            </a:r>
            <a:r>
              <a:rPr lang="pl-PL" dirty="0"/>
              <a:t> </a:t>
            </a:r>
            <a:r>
              <a:rPr lang="pl-PL" dirty="0" err="1"/>
              <a:t>God</a:t>
            </a:r>
            <a:r>
              <a:rPr lang="pl-PL" dirty="0"/>
              <a:t> for the war”</a:t>
            </a:r>
          </a:p>
          <a:p>
            <a:pPr marL="0" indent="0">
              <a:buNone/>
            </a:pP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0978" y="171992"/>
            <a:ext cx="6938550" cy="6576825"/>
          </a:xfrm>
          <a:prstGeom prst="rect">
            <a:avLst/>
          </a:prstGeom>
        </p:spPr>
      </p:pic>
    </p:spTree>
    <p:extLst>
      <p:ext uri="{BB962C8B-B14F-4D97-AF65-F5344CB8AC3E}">
        <p14:creationId xmlns:p14="http://schemas.microsoft.com/office/powerpoint/2010/main" val="219483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1918 – 1939 </a:t>
            </a:r>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76752" y="1137128"/>
            <a:ext cx="6885608" cy="5164206"/>
          </a:xfrm>
        </p:spPr>
      </p:pic>
      <p:sp>
        <p:nvSpPr>
          <p:cNvPr id="5" name="pole tekstowe 4"/>
          <p:cNvSpPr txBox="1"/>
          <p:nvPr/>
        </p:nvSpPr>
        <p:spPr>
          <a:xfrm>
            <a:off x="677334" y="1745734"/>
            <a:ext cx="3944203" cy="2800767"/>
          </a:xfrm>
          <a:prstGeom prst="rect">
            <a:avLst/>
          </a:prstGeom>
          <a:noFill/>
        </p:spPr>
        <p:txBody>
          <a:bodyPr wrap="square" rtlCol="0">
            <a:spAutoFit/>
          </a:bodyPr>
          <a:lstStyle/>
          <a:p>
            <a:pPr marL="342900" indent="-342900" defTabSz="457200">
              <a:spcBef>
                <a:spcPts val="1000"/>
              </a:spcBef>
              <a:buClr>
                <a:schemeClr val="accent1"/>
              </a:buClr>
              <a:buSzPct val="80000"/>
              <a:buFont typeface="Wingdings 3" charset="2"/>
              <a:buChar char=""/>
            </a:pPr>
            <a:r>
              <a:rPr lang="pl-PL" dirty="0" err="1">
                <a:solidFill>
                  <a:schemeClr val="tx1">
                    <a:lumMod val="75000"/>
                    <a:lumOff val="25000"/>
                  </a:schemeClr>
                </a:solidFill>
              </a:rPr>
              <a:t>Borders</a:t>
            </a:r>
            <a:r>
              <a:rPr lang="pl-PL" dirty="0">
                <a:solidFill>
                  <a:schemeClr val="tx1">
                    <a:lumMod val="75000"/>
                    <a:lumOff val="25000"/>
                  </a:schemeClr>
                </a:solidFill>
              </a:rPr>
              <a:t> – </a:t>
            </a:r>
            <a:r>
              <a:rPr lang="pl-PL" dirty="0" err="1">
                <a:solidFill>
                  <a:schemeClr val="tx1">
                    <a:lumMod val="75000"/>
                    <a:lumOff val="25000"/>
                  </a:schemeClr>
                </a:solidFill>
              </a:rPr>
              <a:t>let’s</a:t>
            </a:r>
            <a:r>
              <a:rPr lang="pl-PL" dirty="0">
                <a:solidFill>
                  <a:schemeClr val="tx1">
                    <a:lumMod val="75000"/>
                    <a:lumOff val="25000"/>
                  </a:schemeClr>
                </a:solidFill>
              </a:rPr>
              <a:t> </a:t>
            </a:r>
            <a:r>
              <a:rPr lang="pl-PL" dirty="0" err="1">
                <a:solidFill>
                  <a:schemeClr val="tx1">
                    <a:lumMod val="75000"/>
                    <a:lumOff val="25000"/>
                  </a:schemeClr>
                </a:solidFill>
              </a:rPr>
              <a:t>cut</a:t>
            </a:r>
            <a:r>
              <a:rPr lang="pl-PL" dirty="0">
                <a:solidFill>
                  <a:schemeClr val="tx1">
                    <a:lumMod val="75000"/>
                    <a:lumOff val="25000"/>
                  </a:schemeClr>
                </a:solidFill>
              </a:rPr>
              <a:t> the </a:t>
            </a:r>
            <a:r>
              <a:rPr lang="pl-PL" dirty="0" err="1">
                <a:solidFill>
                  <a:schemeClr val="tx1">
                    <a:lumMod val="75000"/>
                    <a:lumOff val="25000"/>
                  </a:schemeClr>
                </a:solidFill>
              </a:rPr>
              <a:t>cake</a:t>
            </a:r>
            <a:r>
              <a:rPr lang="pl-PL" dirty="0">
                <a:solidFill>
                  <a:schemeClr val="tx1">
                    <a:lumMod val="75000"/>
                    <a:lumOff val="25000"/>
                  </a:schemeClr>
                </a:solidFill>
              </a:rPr>
              <a:t>  </a:t>
            </a:r>
          </a:p>
          <a:p>
            <a:pPr marL="342900" indent="-342900" defTabSz="457200">
              <a:spcBef>
                <a:spcPts val="1000"/>
              </a:spcBef>
              <a:buClr>
                <a:schemeClr val="accent1"/>
              </a:buClr>
              <a:buSzPct val="80000"/>
              <a:buFont typeface="Wingdings 3" charset="2"/>
              <a:buChar char=""/>
            </a:pPr>
            <a:r>
              <a:rPr lang="pl-PL" dirty="0">
                <a:solidFill>
                  <a:schemeClr val="tx1">
                    <a:lumMod val="75000"/>
                    <a:lumOff val="25000"/>
                  </a:schemeClr>
                </a:solidFill>
              </a:rPr>
              <a:t>3 in 1</a:t>
            </a:r>
          </a:p>
          <a:p>
            <a:pPr marL="342900" indent="-342900" defTabSz="457200">
              <a:spcBef>
                <a:spcPts val="1000"/>
              </a:spcBef>
              <a:buClr>
                <a:schemeClr val="accent1"/>
              </a:buClr>
              <a:buSzPct val="80000"/>
              <a:buFont typeface="Wingdings 3" charset="2"/>
              <a:buChar char=""/>
            </a:pPr>
            <a:r>
              <a:rPr lang="pl-PL" dirty="0">
                <a:solidFill>
                  <a:schemeClr val="tx1">
                    <a:lumMod val="75000"/>
                    <a:lumOff val="25000"/>
                  </a:schemeClr>
                </a:solidFill>
              </a:rPr>
              <a:t>28</a:t>
            </a:r>
          </a:p>
          <a:p>
            <a:pPr marL="342900" indent="-342900" defTabSz="457200">
              <a:spcBef>
                <a:spcPts val="1000"/>
              </a:spcBef>
              <a:buClr>
                <a:schemeClr val="accent1"/>
              </a:buClr>
              <a:buSzPct val="80000"/>
              <a:buFont typeface="Wingdings 3" charset="2"/>
              <a:buChar char=""/>
            </a:pPr>
            <a:r>
              <a:rPr lang="pl-PL" dirty="0" err="1">
                <a:solidFill>
                  <a:schemeClr val="tx1">
                    <a:lumMod val="75000"/>
                    <a:lumOff val="25000"/>
                  </a:schemeClr>
                </a:solidFill>
              </a:rPr>
              <a:t>Economic</a:t>
            </a:r>
            <a:r>
              <a:rPr lang="pl-PL" dirty="0">
                <a:solidFill>
                  <a:schemeClr val="tx1">
                    <a:lumMod val="75000"/>
                    <a:lumOff val="25000"/>
                  </a:schemeClr>
                </a:solidFill>
              </a:rPr>
              <a:t> environment </a:t>
            </a:r>
          </a:p>
          <a:p>
            <a:pPr marL="342900" indent="-342900" defTabSz="457200">
              <a:spcBef>
                <a:spcPts val="1000"/>
              </a:spcBef>
              <a:buClr>
                <a:schemeClr val="accent1"/>
              </a:buClr>
              <a:buSzPct val="80000"/>
              <a:buFont typeface="Wingdings 3" charset="2"/>
              <a:buChar char=""/>
            </a:pPr>
            <a:r>
              <a:rPr lang="pl-PL" dirty="0">
                <a:solidFill>
                  <a:schemeClr val="tx1">
                    <a:lumMod val="75000"/>
                    <a:lumOff val="25000"/>
                  </a:schemeClr>
                </a:solidFill>
              </a:rPr>
              <a:t>Development</a:t>
            </a:r>
          </a:p>
          <a:p>
            <a:pPr marL="342900" indent="-342900" defTabSz="457200">
              <a:spcBef>
                <a:spcPts val="1000"/>
              </a:spcBef>
              <a:buClr>
                <a:schemeClr val="accent1"/>
              </a:buClr>
              <a:buSzPct val="80000"/>
              <a:buFont typeface="Wingdings 3" charset="2"/>
              <a:buChar char=""/>
            </a:pPr>
            <a:r>
              <a:rPr lang="pl-PL" dirty="0">
                <a:solidFill>
                  <a:schemeClr val="tx1">
                    <a:lumMod val="75000"/>
                    <a:lumOff val="25000"/>
                  </a:schemeClr>
                </a:solidFill>
              </a:rPr>
              <a:t>,,</a:t>
            </a:r>
            <a:r>
              <a:rPr lang="pl-PL" dirty="0" err="1">
                <a:solidFill>
                  <a:schemeClr val="tx1">
                    <a:lumMod val="75000"/>
                    <a:lumOff val="25000"/>
                  </a:schemeClr>
                </a:solidFill>
              </a:rPr>
              <a:t>Worst</a:t>
            </a:r>
            <a:r>
              <a:rPr lang="pl-PL" dirty="0">
                <a:solidFill>
                  <a:schemeClr val="tx1">
                    <a:lumMod val="75000"/>
                    <a:lumOff val="25000"/>
                  </a:schemeClr>
                </a:solidFill>
              </a:rPr>
              <a:t> place in the </a:t>
            </a:r>
            <a:r>
              <a:rPr lang="pl-PL" dirty="0" err="1">
                <a:solidFill>
                  <a:schemeClr val="tx1">
                    <a:lumMod val="75000"/>
                    <a:lumOff val="25000"/>
                  </a:schemeClr>
                </a:solidFill>
              </a:rPr>
              <a:t>world</a:t>
            </a:r>
            <a:r>
              <a:rPr lang="pl-PL" dirty="0">
                <a:solidFill>
                  <a:schemeClr val="tx1">
                    <a:lumMod val="75000"/>
                    <a:lumOff val="25000"/>
                  </a:schemeClr>
                </a:solidFill>
              </a:rPr>
              <a:t>”</a:t>
            </a:r>
          </a:p>
          <a:p>
            <a:pPr marL="342900" indent="-342900" defTabSz="457200">
              <a:spcBef>
                <a:spcPts val="1000"/>
              </a:spcBef>
              <a:buClr>
                <a:schemeClr val="accent1"/>
              </a:buClr>
              <a:buSzPct val="80000"/>
              <a:buFont typeface="Wingdings 3" charset="2"/>
              <a:buChar char=""/>
            </a:pPr>
            <a:endParaRPr lang="pl-PL" dirty="0">
              <a:solidFill>
                <a:schemeClr val="tx1">
                  <a:lumMod val="75000"/>
                  <a:lumOff val="25000"/>
                </a:schemeClr>
              </a:solidFill>
            </a:endParaRPr>
          </a:p>
        </p:txBody>
      </p:sp>
    </p:spTree>
    <p:extLst>
      <p:ext uri="{BB962C8B-B14F-4D97-AF65-F5344CB8AC3E}">
        <p14:creationId xmlns:p14="http://schemas.microsoft.com/office/powerpoint/2010/main" val="1919941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241110"/>
            <a:ext cx="8596668" cy="1320800"/>
          </a:xfrm>
        </p:spPr>
        <p:txBody>
          <a:bodyPr/>
          <a:lstStyle/>
          <a:p>
            <a:r>
              <a:rPr lang="pl-PL" dirty="0"/>
              <a:t>1939 – 1989 </a:t>
            </a:r>
          </a:p>
        </p:txBody>
      </p:sp>
      <p:sp>
        <p:nvSpPr>
          <p:cNvPr id="3" name="Symbol zastępczy zawartości 2"/>
          <p:cNvSpPr>
            <a:spLocks noGrp="1"/>
          </p:cNvSpPr>
          <p:nvPr>
            <p:ph idx="1"/>
          </p:nvPr>
        </p:nvSpPr>
        <p:spPr>
          <a:xfrm>
            <a:off x="129654" y="867943"/>
            <a:ext cx="8596668" cy="3880773"/>
          </a:xfrm>
        </p:spPr>
        <p:txBody>
          <a:bodyPr/>
          <a:lstStyle/>
          <a:p>
            <a:r>
              <a:rPr lang="pl-PL" dirty="0">
                <a:hlinkClick r:id="rId2"/>
              </a:rPr>
              <a:t>https://www.youtube.com/watch?v=Q88AkN1hNYM</a:t>
            </a:r>
            <a:r>
              <a:rPr lang="pl-PL" dirty="0"/>
              <a:t>  </a:t>
            </a:r>
          </a:p>
          <a:p>
            <a:endParaRPr lang="pl-PL" dirty="0"/>
          </a:p>
        </p:txBody>
      </p:sp>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2" y="2052265"/>
            <a:ext cx="6770294" cy="3554405"/>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935" y="241110"/>
            <a:ext cx="5247813" cy="4081633"/>
          </a:xfrm>
          <a:prstGeom prst="rect">
            <a:avLst/>
          </a:prstGeom>
        </p:spPr>
      </p:pic>
    </p:spTree>
    <p:extLst>
      <p:ext uri="{BB962C8B-B14F-4D97-AF65-F5344CB8AC3E}">
        <p14:creationId xmlns:p14="http://schemas.microsoft.com/office/powerpoint/2010/main" val="3667039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2618" y="191698"/>
            <a:ext cx="8596668" cy="1320800"/>
          </a:xfrm>
        </p:spPr>
        <p:txBody>
          <a:bodyPr/>
          <a:lstStyle/>
          <a:p>
            <a:r>
              <a:rPr lang="pl-PL" dirty="0"/>
              <a:t>1989 – 2004 </a:t>
            </a:r>
          </a:p>
        </p:txBody>
      </p:sp>
      <p:sp>
        <p:nvSpPr>
          <p:cNvPr id="3" name="Symbol zastępczy zawartości 2"/>
          <p:cNvSpPr>
            <a:spLocks noGrp="1"/>
          </p:cNvSpPr>
          <p:nvPr>
            <p:ph idx="1"/>
          </p:nvPr>
        </p:nvSpPr>
        <p:spPr>
          <a:xfrm>
            <a:off x="222060" y="1111404"/>
            <a:ext cx="8596668" cy="3880773"/>
          </a:xfrm>
        </p:spPr>
        <p:txBody>
          <a:bodyPr/>
          <a:lstStyle/>
          <a:p>
            <a:r>
              <a:rPr lang="pl-PL" dirty="0" err="1"/>
              <a:t>Pretending</a:t>
            </a:r>
            <a:r>
              <a:rPr lang="pl-PL" dirty="0"/>
              <a:t> to be Western Europe </a:t>
            </a:r>
          </a:p>
          <a:p>
            <a:r>
              <a:rPr lang="pl-PL" dirty="0"/>
              <a:t>from </a:t>
            </a:r>
            <a:r>
              <a:rPr lang="pl-PL" dirty="0" err="1"/>
              <a:t>centrally</a:t>
            </a:r>
            <a:r>
              <a:rPr lang="pl-PL" dirty="0"/>
              <a:t> </a:t>
            </a:r>
            <a:r>
              <a:rPr lang="pl-PL" dirty="0" err="1"/>
              <a:t>planned</a:t>
            </a:r>
            <a:r>
              <a:rPr lang="pl-PL" dirty="0"/>
              <a:t> </a:t>
            </a:r>
            <a:r>
              <a:rPr lang="pl-PL" dirty="0" err="1"/>
              <a:t>economy</a:t>
            </a:r>
            <a:r>
              <a:rPr lang="pl-PL" dirty="0"/>
              <a:t> to </a:t>
            </a:r>
            <a:r>
              <a:rPr lang="pl-PL" dirty="0" err="1"/>
              <a:t>capitalism</a:t>
            </a:r>
            <a:r>
              <a:rPr lang="pl-PL" dirty="0"/>
              <a:t> </a:t>
            </a:r>
          </a:p>
          <a:p>
            <a:r>
              <a:rPr lang="pl-PL" dirty="0"/>
              <a:t>1999 – NATO </a:t>
            </a:r>
          </a:p>
          <a:p>
            <a:r>
              <a:rPr lang="pl-PL" dirty="0" err="1"/>
              <a:t>Winners</a:t>
            </a:r>
            <a:r>
              <a:rPr lang="pl-PL" dirty="0"/>
              <a:t> and </a:t>
            </a:r>
            <a:r>
              <a:rPr lang="pl-PL" dirty="0" err="1"/>
              <a:t>losers</a:t>
            </a:r>
            <a:r>
              <a:rPr lang="pl-PL" dirty="0"/>
              <a:t> </a:t>
            </a:r>
            <a:r>
              <a:rPr lang="pl-PL" dirty="0" err="1"/>
              <a:t>generation</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457" y="238077"/>
            <a:ext cx="6746543" cy="3214807"/>
          </a:xfrm>
          <a:prstGeom prst="rect">
            <a:avLst/>
          </a:prstGeom>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81" y="2920621"/>
            <a:ext cx="5859691" cy="3937379"/>
          </a:xfrm>
          <a:prstGeom prst="rect">
            <a:avLst/>
          </a:prstGeom>
        </p:spPr>
      </p:pic>
    </p:spTree>
    <p:extLst>
      <p:ext uri="{BB962C8B-B14F-4D97-AF65-F5344CB8AC3E}">
        <p14:creationId xmlns:p14="http://schemas.microsoft.com/office/powerpoint/2010/main" val="3984443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2004 </a:t>
            </a:r>
          </a:p>
        </p:txBody>
      </p:sp>
      <p:sp>
        <p:nvSpPr>
          <p:cNvPr id="3" name="Symbol zastępczy zawartości 2"/>
          <p:cNvSpPr>
            <a:spLocks noGrp="1"/>
          </p:cNvSpPr>
          <p:nvPr>
            <p:ph idx="1"/>
          </p:nvPr>
        </p:nvSpPr>
        <p:spPr>
          <a:xfrm>
            <a:off x="677334" y="1409962"/>
            <a:ext cx="8596668" cy="3880773"/>
          </a:xfrm>
        </p:spPr>
        <p:txBody>
          <a:bodyPr/>
          <a:lstStyle/>
          <a:p>
            <a:pPr marL="0" indent="0">
              <a:buNone/>
            </a:pPr>
            <a:r>
              <a:rPr lang="pl-PL" dirty="0">
                <a:hlinkClick r:id="rId3"/>
              </a:rPr>
              <a:t>https://www.youtube.com/watch?v=yfMAXukRpSU</a:t>
            </a:r>
            <a:r>
              <a:rPr lang="pl-PL" dirty="0"/>
              <a:t> </a:t>
            </a:r>
          </a:p>
        </p:txBody>
      </p:sp>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7301" y="1930400"/>
            <a:ext cx="6896733" cy="4593224"/>
          </a:xfrm>
          <a:prstGeom prst="rect">
            <a:avLst/>
          </a:prstGeom>
        </p:spPr>
      </p:pic>
    </p:spTree>
    <p:extLst>
      <p:ext uri="{BB962C8B-B14F-4D97-AF65-F5344CB8AC3E}">
        <p14:creationId xmlns:p14="http://schemas.microsoft.com/office/powerpoint/2010/main" val="1501836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2004 - ?</a:t>
            </a:r>
          </a:p>
        </p:txBody>
      </p:sp>
      <p:sp>
        <p:nvSpPr>
          <p:cNvPr id="3" name="Symbol zastępczy zawartości 2"/>
          <p:cNvSpPr>
            <a:spLocks noGrp="1"/>
          </p:cNvSpPr>
          <p:nvPr>
            <p:ph idx="1"/>
          </p:nvPr>
        </p:nvSpPr>
        <p:spPr>
          <a:xfrm>
            <a:off x="60637" y="1457256"/>
            <a:ext cx="8596668" cy="3880773"/>
          </a:xfrm>
        </p:spPr>
        <p:txBody>
          <a:bodyPr/>
          <a:lstStyle/>
          <a:p>
            <a:r>
              <a:rPr lang="pl-PL" dirty="0" err="1"/>
              <a:t>Further</a:t>
            </a:r>
            <a:r>
              <a:rPr lang="pl-PL" dirty="0"/>
              <a:t> </a:t>
            </a:r>
            <a:r>
              <a:rPr lang="pl-PL" dirty="0" err="1"/>
              <a:t>growth</a:t>
            </a:r>
            <a:r>
              <a:rPr lang="pl-PL" dirty="0"/>
              <a:t> vs. </a:t>
            </a:r>
            <a:r>
              <a:rPr lang="pl-PL" dirty="0" err="1"/>
              <a:t>higher</a:t>
            </a:r>
            <a:r>
              <a:rPr lang="pl-PL" dirty="0"/>
              <a:t> </a:t>
            </a:r>
            <a:r>
              <a:rPr lang="pl-PL" dirty="0" err="1"/>
              <a:t>expectations</a:t>
            </a:r>
            <a:endParaRPr lang="pl-PL" dirty="0"/>
          </a:p>
          <a:p>
            <a:r>
              <a:rPr lang="pl-PL" dirty="0" err="1"/>
              <a:t>Dynamic</a:t>
            </a:r>
            <a:r>
              <a:rPr lang="pl-PL" dirty="0"/>
              <a:t> environment </a:t>
            </a:r>
          </a:p>
          <a:p>
            <a:r>
              <a:rPr lang="pl-PL" dirty="0" err="1"/>
              <a:t>Two</a:t>
            </a:r>
            <a:r>
              <a:rPr lang="pl-PL" dirty="0"/>
              <a:t> </a:t>
            </a:r>
            <a:r>
              <a:rPr lang="pl-PL" dirty="0" err="1"/>
              <a:t>visions</a:t>
            </a:r>
            <a:r>
              <a:rPr lang="pl-PL" dirty="0"/>
              <a:t> </a:t>
            </a:r>
            <a:r>
              <a:rPr lang="pl-PL" dirty="0" err="1"/>
              <a:t>within</a:t>
            </a:r>
            <a:r>
              <a:rPr lang="pl-PL" dirty="0"/>
              <a:t> Poland</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531" y="1337394"/>
            <a:ext cx="7312952" cy="4120496"/>
          </a:xfrm>
          <a:prstGeom prst="rect">
            <a:avLst/>
          </a:prstGeom>
        </p:spPr>
      </p:pic>
    </p:spTree>
    <p:extLst>
      <p:ext uri="{BB962C8B-B14F-4D97-AF65-F5344CB8AC3E}">
        <p14:creationId xmlns:p14="http://schemas.microsoft.com/office/powerpoint/2010/main" val="1123499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Baltic countries</a:t>
            </a:r>
          </a:p>
        </p:txBody>
      </p:sp>
      <p:sp>
        <p:nvSpPr>
          <p:cNvPr id="3" name="Content Placeholder 2"/>
          <p:cNvSpPr>
            <a:spLocks noGrp="1"/>
          </p:cNvSpPr>
          <p:nvPr>
            <p:ph idx="1"/>
          </p:nvPr>
        </p:nvSpPr>
        <p:spPr>
          <a:xfrm>
            <a:off x="838200" y="1554480"/>
            <a:ext cx="8596668" cy="4622483"/>
          </a:xfrm>
        </p:spPr>
        <p:txBody>
          <a:bodyPr>
            <a:normAutofit/>
          </a:bodyPr>
          <a:lstStyle/>
          <a:p>
            <a:r>
              <a:rPr lang="en-US" dirty="0"/>
              <a:t>These countries have </a:t>
            </a:r>
            <a:r>
              <a:rPr lang="pl-PL" dirty="0"/>
              <a:t>been </a:t>
            </a:r>
            <a:r>
              <a:rPr lang="en-US" dirty="0"/>
              <a:t>long dependent on neighboring countries, mainly Sweden, Denmark, Russia, Poland and</a:t>
            </a:r>
            <a:r>
              <a:rPr lang="pl-PL" dirty="0"/>
              <a:t> the </a:t>
            </a:r>
            <a:r>
              <a:rPr lang="en-US" dirty="0"/>
              <a:t>State of the Teutonic Order.</a:t>
            </a:r>
            <a:endParaRPr lang="pl-PL" dirty="0"/>
          </a:p>
          <a:p>
            <a:r>
              <a:rPr lang="en-US" dirty="0"/>
              <a:t>Before World War II these countries were independent and formed the Baltic Ent</a:t>
            </a:r>
            <a:r>
              <a:rPr lang="pl-PL" dirty="0"/>
              <a:t>ente (</a:t>
            </a:r>
            <a:r>
              <a:rPr lang="en-US" dirty="0"/>
              <a:t>The main objective of the agreement was joint action in foreign policy</a:t>
            </a:r>
            <a:r>
              <a:rPr lang="pl-PL" dirty="0"/>
              <a:t>)</a:t>
            </a:r>
          </a:p>
          <a:p>
            <a:r>
              <a:rPr lang="en-US" dirty="0"/>
              <a:t>In 1940 they were annexed by the Soviet Union</a:t>
            </a:r>
            <a:endParaRPr lang="pl-PL" dirty="0"/>
          </a:p>
          <a:p>
            <a:r>
              <a:rPr lang="en-US" dirty="0"/>
              <a:t>In 1991 these countries were the first to declare independence</a:t>
            </a:r>
            <a:endParaRPr lang="pl-PL" dirty="0"/>
          </a:p>
          <a:p>
            <a:r>
              <a:rPr lang="en-US" dirty="0"/>
              <a:t>The Baltic States </a:t>
            </a:r>
            <a:r>
              <a:rPr lang="pl-PL" dirty="0" err="1"/>
              <a:t>refused</a:t>
            </a:r>
            <a:r>
              <a:rPr lang="pl-PL" dirty="0"/>
              <a:t> to</a:t>
            </a:r>
            <a:r>
              <a:rPr lang="en-US" dirty="0"/>
              <a:t> join the Commonwealth of Independent States</a:t>
            </a:r>
            <a:r>
              <a:rPr lang="pl-PL" dirty="0"/>
              <a:t> and </a:t>
            </a:r>
            <a:r>
              <a:rPr lang="en-US" dirty="0"/>
              <a:t> are the only countries of the former</a:t>
            </a:r>
            <a:r>
              <a:rPr lang="pl-PL" dirty="0"/>
              <a:t> Soviet Union  </a:t>
            </a:r>
            <a:r>
              <a:rPr lang="en-US" dirty="0"/>
              <a:t>in the European Union (from 2004) and NATO and the only countries of the former USSR belonging to the Western culture.</a:t>
            </a:r>
            <a:endParaRPr lang="pl-PL" dirty="0"/>
          </a:p>
          <a:p>
            <a:r>
              <a:rPr lang="en-US" dirty="0"/>
              <a:t>In these countries there is a large Russian national minority</a:t>
            </a:r>
            <a:endParaRPr lang="pl-PL" dirty="0"/>
          </a:p>
        </p:txBody>
      </p:sp>
      <p:pic>
        <p:nvPicPr>
          <p:cNvPr id="4" name="Obraz 3">
            <a:extLst>
              <a:ext uri="{FF2B5EF4-FFF2-40B4-BE49-F238E27FC236}">
                <a16:creationId xmlns:a16="http://schemas.microsoft.com/office/drawing/2014/main" xmlns="" id="{3DECF985-9F5B-45A7-A1EB-81860C87C96A}"/>
              </a:ext>
            </a:extLst>
          </p:cNvPr>
          <p:cNvPicPr>
            <a:picLocks noChangeAspect="1"/>
          </p:cNvPicPr>
          <p:nvPr/>
        </p:nvPicPr>
        <p:blipFill>
          <a:blip r:embed="rId2"/>
          <a:stretch>
            <a:fillRect/>
          </a:stretch>
        </p:blipFill>
        <p:spPr>
          <a:xfrm>
            <a:off x="9595734" y="609600"/>
            <a:ext cx="2212796" cy="3212123"/>
          </a:xfrm>
          <a:prstGeom prst="rect">
            <a:avLst/>
          </a:prstGeom>
        </p:spPr>
      </p:pic>
    </p:spTree>
    <p:extLst>
      <p:ext uri="{BB962C8B-B14F-4D97-AF65-F5344CB8AC3E}">
        <p14:creationId xmlns:p14="http://schemas.microsoft.com/office/powerpoint/2010/main" val="332312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46FDF0D-3586-4F1E-AA46-D0ABD22BF229}"/>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xmlns="" id="{1B10B4AF-7AE7-4C63-A669-C84CA26C09D3}"/>
              </a:ext>
            </a:extLst>
          </p:cNvPr>
          <p:cNvSpPr>
            <a:spLocks noGrp="1"/>
          </p:cNvSpPr>
          <p:nvPr>
            <p:ph idx="1"/>
          </p:nvPr>
        </p:nvSpPr>
        <p:spPr/>
        <p:txBody>
          <a:bodyPr/>
          <a:lstStyle/>
          <a:p>
            <a:endParaRPr lang="pl-PL"/>
          </a:p>
        </p:txBody>
      </p:sp>
      <p:pic>
        <p:nvPicPr>
          <p:cNvPr id="4" name="Obraz 3">
            <a:extLst>
              <a:ext uri="{FF2B5EF4-FFF2-40B4-BE49-F238E27FC236}">
                <a16:creationId xmlns:a16="http://schemas.microsoft.com/office/drawing/2014/main" xmlns="" id="{514DAF33-BA8D-4F8A-A107-1FF24D575003}"/>
              </a:ext>
            </a:extLst>
          </p:cNvPr>
          <p:cNvPicPr>
            <a:picLocks noChangeAspect="1"/>
          </p:cNvPicPr>
          <p:nvPr/>
        </p:nvPicPr>
        <p:blipFill>
          <a:blip r:embed="rId2"/>
          <a:stretch>
            <a:fillRect/>
          </a:stretch>
        </p:blipFill>
        <p:spPr>
          <a:xfrm>
            <a:off x="1955321" y="0"/>
            <a:ext cx="8281358" cy="6858000"/>
          </a:xfrm>
          <a:prstGeom prst="rect">
            <a:avLst/>
          </a:prstGeom>
        </p:spPr>
      </p:pic>
    </p:spTree>
    <p:extLst>
      <p:ext uri="{BB962C8B-B14F-4D97-AF65-F5344CB8AC3E}">
        <p14:creationId xmlns:p14="http://schemas.microsoft.com/office/powerpoint/2010/main" val="1663356026"/>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1978</TotalTime>
  <Words>1147</Words>
  <Application>Microsoft Office PowerPoint</Application>
  <PresentationFormat>Panoramiczny</PresentationFormat>
  <Paragraphs>90</Paragraphs>
  <Slides>18</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18</vt:i4>
      </vt:variant>
    </vt:vector>
  </HeadingPairs>
  <TitlesOfParts>
    <vt:vector size="23" baseType="lpstr">
      <vt:lpstr>Arial</vt:lpstr>
      <vt:lpstr>Calibri</vt:lpstr>
      <vt:lpstr>Trebuchet MS</vt:lpstr>
      <vt:lpstr>Wingdings 3</vt:lpstr>
      <vt:lpstr>Faseta</vt:lpstr>
      <vt:lpstr>History of the region CEE</vt:lpstr>
      <vt:lpstr>1795 – 1918 </vt:lpstr>
      <vt:lpstr>1918 – 1939 </vt:lpstr>
      <vt:lpstr>1939 – 1989 </vt:lpstr>
      <vt:lpstr>1989 – 2004 </vt:lpstr>
      <vt:lpstr>2004 </vt:lpstr>
      <vt:lpstr>2004 - ?</vt:lpstr>
      <vt:lpstr>Baltic countries</vt:lpstr>
      <vt:lpstr>Prezentacja programu PowerPoint</vt:lpstr>
      <vt:lpstr>Czechoslovakia</vt:lpstr>
      <vt:lpstr>Czech Republic &amp; Slovakia</vt:lpstr>
      <vt:lpstr>Hungary </vt:lpstr>
      <vt:lpstr>Yugoslavia</vt:lpstr>
      <vt:lpstr>Croatia &amp; Slovenia</vt:lpstr>
      <vt:lpstr>Romania </vt:lpstr>
      <vt:lpstr>Bulgaria</vt:lpstr>
      <vt:lpstr>Bibliography</vt:lpstr>
      <vt:lpstr>Thank you for your attention!!!                                                                Jakub Wróblewski &amp; Jakub Cyrych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Daję zieloną czcionkę</dc:title>
  <dc:creator>Kuba</dc:creator>
  <cp:lastModifiedBy>Dagmara Piec</cp:lastModifiedBy>
  <cp:revision>31</cp:revision>
  <dcterms:created xsi:type="dcterms:W3CDTF">2017-11-25T14:13:18Z</dcterms:created>
  <dcterms:modified xsi:type="dcterms:W3CDTF">2018-01-16T07:16:22Z</dcterms:modified>
</cp:coreProperties>
</file>